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Lst>
  <p:notesMasterIdLst>
    <p:notesMasterId r:id="rId39"/>
  </p:notesMasterIdLst>
  <p:sldIdLst>
    <p:sldId id="256" r:id="rId3"/>
    <p:sldId id="260" r:id="rId4"/>
    <p:sldId id="320" r:id="rId5"/>
    <p:sldId id="305" r:id="rId6"/>
    <p:sldId id="308" r:id="rId7"/>
    <p:sldId id="317" r:id="rId8"/>
    <p:sldId id="303" r:id="rId9"/>
    <p:sldId id="314" r:id="rId10"/>
    <p:sldId id="315" r:id="rId11"/>
    <p:sldId id="289" r:id="rId12"/>
    <p:sldId id="290" r:id="rId13"/>
    <p:sldId id="332" r:id="rId14"/>
    <p:sldId id="330" r:id="rId15"/>
    <p:sldId id="318" r:id="rId16"/>
    <p:sldId id="319" r:id="rId17"/>
    <p:sldId id="333" r:id="rId18"/>
    <p:sldId id="309" r:id="rId19"/>
    <p:sldId id="331" r:id="rId20"/>
    <p:sldId id="313" r:id="rId21"/>
    <p:sldId id="316" r:id="rId22"/>
    <p:sldId id="335" r:id="rId23"/>
    <p:sldId id="321" r:id="rId24"/>
    <p:sldId id="334" r:id="rId25"/>
    <p:sldId id="325" r:id="rId26"/>
    <p:sldId id="323" r:id="rId27"/>
    <p:sldId id="326" r:id="rId28"/>
    <p:sldId id="327" r:id="rId29"/>
    <p:sldId id="284" r:id="rId30"/>
    <p:sldId id="285" r:id="rId31"/>
    <p:sldId id="292" r:id="rId32"/>
    <p:sldId id="293" r:id="rId33"/>
    <p:sldId id="294" r:id="rId34"/>
    <p:sldId id="307" r:id="rId35"/>
    <p:sldId id="336" r:id="rId36"/>
    <p:sldId id="306" r:id="rId37"/>
    <p:sldId id="322" r:id="rId38"/>
  </p:sldIdLst>
  <p:sldSz cx="12192000" cy="6858000"/>
  <p:notesSz cx="12192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528" userDrawn="1">
          <p15:clr>
            <a:srgbClr val="A4A3A4"/>
          </p15:clr>
        </p15:guide>
        <p15:guide id="4" orient="horz" pos="1008" userDrawn="1">
          <p15:clr>
            <a:srgbClr val="A4A3A4"/>
          </p15:clr>
        </p15:guide>
        <p15:guide id="5" pos="288" userDrawn="1">
          <p15:clr>
            <a:srgbClr val="A4A3A4"/>
          </p15:clr>
        </p15:guide>
        <p15:guide id="6" pos="1056" userDrawn="1">
          <p15:clr>
            <a:srgbClr val="A4A3A4"/>
          </p15:clr>
        </p15:guide>
        <p15:guide id="7" pos="3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4773"/>
    <a:srgbClr val="8064A2"/>
    <a:srgbClr val="9BBB59"/>
    <a:srgbClr val="4C9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24" d="100"/>
          <a:sy n="124" d="100"/>
        </p:scale>
        <p:origin x="640" y="168"/>
      </p:cViewPr>
      <p:guideLst>
        <p:guide orient="horz" pos="2880"/>
        <p:guide pos="2160"/>
        <p:guide pos="528"/>
        <p:guide orient="horz" pos="1008"/>
        <p:guide pos="288"/>
        <p:guide pos="1056"/>
        <p:guide pos="3936"/>
      </p:guideLst>
    </p:cSldViewPr>
  </p:slideViewPr>
  <p:notesTextViewPr>
    <p:cViewPr>
      <p:scale>
        <a:sx n="100" d="100"/>
        <a:sy n="100" d="100"/>
      </p:scale>
      <p:origin x="0" y="0"/>
    </p:cViewPr>
  </p:notesTextViewPr>
  <p:sorterViewPr>
    <p:cViewPr>
      <p:scale>
        <a:sx n="57" d="100"/>
        <a:sy n="5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507B8C-BA24-45EF-A464-D2D778BF34DA}"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8C7A4E7C-EAB0-4EBD-83B6-3C5B8C309DDD}">
      <dgm:prSet phldrT="[Text]"/>
      <dgm:spPr/>
      <dgm:t>
        <a:bodyPr/>
        <a:lstStyle/>
        <a:p>
          <a:r>
            <a:rPr lang="en-US" dirty="0">
              <a:latin typeface="Muli Black"/>
              <a:cs typeface="Muli Black"/>
            </a:rPr>
            <a:t>2010</a:t>
          </a:r>
        </a:p>
      </dgm:t>
    </dgm:pt>
    <dgm:pt modelId="{25754DC4-55A2-400B-88F8-368266DA4E95}" type="parTrans" cxnId="{7F4E4594-9167-481C-A2D4-E0A002EBC729}">
      <dgm:prSet/>
      <dgm:spPr/>
      <dgm:t>
        <a:bodyPr/>
        <a:lstStyle/>
        <a:p>
          <a:endParaRPr lang="en-US"/>
        </a:p>
      </dgm:t>
    </dgm:pt>
    <dgm:pt modelId="{094E9F86-5D05-4DAD-9A5B-FF0873E9683B}" type="sibTrans" cxnId="{7F4E4594-9167-481C-A2D4-E0A002EBC729}">
      <dgm:prSet/>
      <dgm:spPr/>
      <dgm:t>
        <a:bodyPr/>
        <a:lstStyle/>
        <a:p>
          <a:endParaRPr lang="en-US"/>
        </a:p>
      </dgm:t>
    </dgm:pt>
    <dgm:pt modelId="{CAD81055-2AE5-44AF-BE02-9B97545C2C28}">
      <dgm:prSet phldrT="[Text]"/>
      <dgm:spPr/>
      <dgm:t>
        <a:bodyPr/>
        <a:lstStyle/>
        <a:p>
          <a:r>
            <a:rPr lang="en-US" sz="3200" b="1" dirty="0" err="1">
              <a:solidFill>
                <a:srgbClr val="A34773"/>
              </a:solidFill>
            </a:rPr>
            <a:t>Pandata</a:t>
          </a:r>
          <a:endParaRPr lang="en-US" sz="3200" b="1" dirty="0">
            <a:solidFill>
              <a:srgbClr val="A34773"/>
            </a:solidFill>
          </a:endParaRPr>
        </a:p>
      </dgm:t>
    </dgm:pt>
    <dgm:pt modelId="{7C66EC55-5B23-411D-B426-51EB780C4724}" type="parTrans" cxnId="{ED04F618-D6D9-4C5B-92C2-1325BF926B2E}">
      <dgm:prSet/>
      <dgm:spPr/>
      <dgm:t>
        <a:bodyPr/>
        <a:lstStyle/>
        <a:p>
          <a:endParaRPr lang="en-US"/>
        </a:p>
      </dgm:t>
    </dgm:pt>
    <dgm:pt modelId="{C3315DEB-4832-477E-B50A-EE986A9419A7}" type="sibTrans" cxnId="{ED04F618-D6D9-4C5B-92C2-1325BF926B2E}">
      <dgm:prSet/>
      <dgm:spPr/>
      <dgm:t>
        <a:bodyPr/>
        <a:lstStyle/>
        <a:p>
          <a:endParaRPr lang="en-US"/>
        </a:p>
      </dgm:t>
    </dgm:pt>
    <dgm:pt modelId="{D5B9306D-A741-46BE-849A-995CA4A14CF0}">
      <dgm:prSet phldrT="[Text]"/>
      <dgm:spPr/>
      <dgm:t>
        <a:bodyPr/>
        <a:lstStyle/>
        <a:p>
          <a:r>
            <a:rPr lang="en-US" dirty="0">
              <a:latin typeface="Muli Black"/>
              <a:cs typeface="Muli Black"/>
            </a:rPr>
            <a:t>2020</a:t>
          </a:r>
        </a:p>
      </dgm:t>
    </dgm:pt>
    <dgm:pt modelId="{EC12EEBE-D2F3-458E-8CE2-1E373B47777D}" type="parTrans" cxnId="{2439DD4D-549D-415B-9442-2CE99009CA23}">
      <dgm:prSet/>
      <dgm:spPr/>
      <dgm:t>
        <a:bodyPr/>
        <a:lstStyle/>
        <a:p>
          <a:endParaRPr lang="en-US"/>
        </a:p>
      </dgm:t>
    </dgm:pt>
    <dgm:pt modelId="{9031D1FB-5C15-4D28-B2A0-3A55DA71FE4E}" type="sibTrans" cxnId="{2439DD4D-549D-415B-9442-2CE99009CA23}">
      <dgm:prSet/>
      <dgm:spPr/>
      <dgm:t>
        <a:bodyPr/>
        <a:lstStyle/>
        <a:p>
          <a:endParaRPr lang="en-US"/>
        </a:p>
      </dgm:t>
    </dgm:pt>
    <dgm:pt modelId="{DF99D508-AFDB-4BB1-AF16-73D26752820E}">
      <dgm:prSet phldrT="[Text]"/>
      <dgm:spPr/>
      <dgm:t>
        <a:bodyPr/>
        <a:lstStyle/>
        <a:p>
          <a:r>
            <a:rPr lang="en-US" sz="3100" b="1" dirty="0" err="1">
              <a:solidFill>
                <a:srgbClr val="9BBB59"/>
              </a:solidFill>
            </a:rPr>
            <a:t>PaNOSC</a:t>
          </a:r>
          <a:endParaRPr lang="en-US" sz="3100" b="1" dirty="0">
            <a:solidFill>
              <a:srgbClr val="9BBB59"/>
            </a:solidFill>
          </a:endParaRPr>
        </a:p>
      </dgm:t>
    </dgm:pt>
    <dgm:pt modelId="{A540974A-2A6E-4362-99A3-336C30D83C70}" type="parTrans" cxnId="{CD5C2386-BDD5-4AAF-A2D4-F11E3808E728}">
      <dgm:prSet/>
      <dgm:spPr/>
      <dgm:t>
        <a:bodyPr/>
        <a:lstStyle/>
        <a:p>
          <a:endParaRPr lang="en-US"/>
        </a:p>
      </dgm:t>
    </dgm:pt>
    <dgm:pt modelId="{EFA25FC8-441F-4819-B2D3-3C0688CF4C08}" type="sibTrans" cxnId="{CD5C2386-BDD5-4AAF-A2D4-F11E3808E728}">
      <dgm:prSet/>
      <dgm:spPr/>
      <dgm:t>
        <a:bodyPr/>
        <a:lstStyle/>
        <a:p>
          <a:endParaRPr lang="en-US"/>
        </a:p>
      </dgm:t>
    </dgm:pt>
    <dgm:pt modelId="{F315E62F-CAEB-4176-944C-389B21D6CD80}">
      <dgm:prSet phldrT="[Text]"/>
      <dgm:spPr/>
      <dgm:t>
        <a:bodyPr/>
        <a:lstStyle/>
        <a:p>
          <a:r>
            <a:rPr lang="en-US" dirty="0">
              <a:latin typeface="Muli Black"/>
              <a:cs typeface="Muli Black"/>
            </a:rPr>
            <a:t>202x</a:t>
          </a:r>
        </a:p>
      </dgm:t>
    </dgm:pt>
    <dgm:pt modelId="{1066F7BD-F22A-4271-BECB-3D27F511803E}" type="parTrans" cxnId="{5373AF24-3CBB-43D7-91B0-67C0AC74B0A2}">
      <dgm:prSet/>
      <dgm:spPr/>
      <dgm:t>
        <a:bodyPr/>
        <a:lstStyle/>
        <a:p>
          <a:endParaRPr lang="en-US"/>
        </a:p>
      </dgm:t>
    </dgm:pt>
    <dgm:pt modelId="{0F7585A0-3A12-4CF7-B586-FD55BBD1E7D3}" type="sibTrans" cxnId="{5373AF24-3CBB-43D7-91B0-67C0AC74B0A2}">
      <dgm:prSet/>
      <dgm:spPr/>
      <dgm:t>
        <a:bodyPr/>
        <a:lstStyle/>
        <a:p>
          <a:endParaRPr lang="en-US"/>
        </a:p>
      </dgm:t>
    </dgm:pt>
    <dgm:pt modelId="{DEEDC3C2-C861-4CDD-B846-3C57E2564ACB}">
      <dgm:prSet phldrT="[Text]"/>
      <dgm:spPr/>
      <dgm:t>
        <a:bodyPr/>
        <a:lstStyle/>
        <a:p>
          <a:r>
            <a:rPr lang="en-US" b="1" dirty="0">
              <a:solidFill>
                <a:srgbClr val="8064A2"/>
              </a:solidFill>
            </a:rPr>
            <a:t>EOSC</a:t>
          </a:r>
        </a:p>
      </dgm:t>
    </dgm:pt>
    <dgm:pt modelId="{5C608CE3-8A7E-48EE-83FA-8622E1C26B7A}" type="parTrans" cxnId="{1D2B46A7-2969-4A16-93B9-29833B1AFCD0}">
      <dgm:prSet/>
      <dgm:spPr/>
      <dgm:t>
        <a:bodyPr/>
        <a:lstStyle/>
        <a:p>
          <a:endParaRPr lang="en-US"/>
        </a:p>
      </dgm:t>
    </dgm:pt>
    <dgm:pt modelId="{49C93311-8784-4AB5-826A-8669017BD547}" type="sibTrans" cxnId="{1D2B46A7-2969-4A16-93B9-29833B1AFCD0}">
      <dgm:prSet/>
      <dgm:spPr/>
      <dgm:t>
        <a:bodyPr/>
        <a:lstStyle/>
        <a:p>
          <a:endParaRPr lang="en-US"/>
        </a:p>
      </dgm:t>
    </dgm:pt>
    <dgm:pt modelId="{87EFD3B4-641E-414A-8AB7-C9FEAE439C5F}">
      <dgm:prSet phldrT="[Text]"/>
      <dgm:spPr/>
      <dgm:t>
        <a:bodyPr/>
        <a:lstStyle/>
        <a:p>
          <a:r>
            <a:rPr lang="en-US" sz="3100" b="1" dirty="0" err="1">
              <a:solidFill>
                <a:srgbClr val="9BBB59"/>
              </a:solidFill>
            </a:rPr>
            <a:t>ExPaNDS</a:t>
          </a:r>
          <a:endParaRPr lang="en-US" sz="3100" b="1" dirty="0">
            <a:solidFill>
              <a:srgbClr val="9BBB59"/>
            </a:solidFill>
          </a:endParaRPr>
        </a:p>
      </dgm:t>
    </dgm:pt>
    <dgm:pt modelId="{879EDEE4-2757-44E4-8411-7A7D3D046E41}" type="parTrans" cxnId="{22F4A6F1-94E2-4BA5-BB48-869FE2F6E125}">
      <dgm:prSet/>
      <dgm:spPr/>
      <dgm:t>
        <a:bodyPr/>
        <a:lstStyle/>
        <a:p>
          <a:endParaRPr lang="en-US"/>
        </a:p>
      </dgm:t>
    </dgm:pt>
    <dgm:pt modelId="{15283D8C-1E40-4170-A1F6-A9FA76B7FBD7}" type="sibTrans" cxnId="{22F4A6F1-94E2-4BA5-BB48-869FE2F6E125}">
      <dgm:prSet/>
      <dgm:spPr/>
      <dgm:t>
        <a:bodyPr/>
        <a:lstStyle/>
        <a:p>
          <a:endParaRPr lang="en-US"/>
        </a:p>
      </dgm:t>
    </dgm:pt>
    <dgm:pt modelId="{EBFC60F6-B8CE-4CD3-BEC7-F7596A00E3F7}">
      <dgm:prSet phldrT="[Text]" custT="1"/>
      <dgm:spPr/>
      <dgm:t>
        <a:bodyPr/>
        <a:lstStyle/>
        <a:p>
          <a:endParaRPr lang="en-US" sz="2000" b="0" dirty="0">
            <a:solidFill>
              <a:srgbClr val="9BBB59"/>
            </a:solidFill>
          </a:endParaRPr>
        </a:p>
      </dgm:t>
    </dgm:pt>
    <dgm:pt modelId="{0FD2B2F7-9375-4C64-BABA-8F9CA531102E}" type="parTrans" cxnId="{5791F428-9B0B-4586-9D5D-4D14B96FB805}">
      <dgm:prSet/>
      <dgm:spPr/>
      <dgm:t>
        <a:bodyPr/>
        <a:lstStyle/>
        <a:p>
          <a:endParaRPr lang="en-US"/>
        </a:p>
      </dgm:t>
    </dgm:pt>
    <dgm:pt modelId="{48589F1A-3696-4AB8-8053-C685040A9DAB}" type="sibTrans" cxnId="{5791F428-9B0B-4586-9D5D-4D14B96FB805}">
      <dgm:prSet/>
      <dgm:spPr/>
      <dgm:t>
        <a:bodyPr/>
        <a:lstStyle/>
        <a:p>
          <a:endParaRPr lang="en-US"/>
        </a:p>
      </dgm:t>
    </dgm:pt>
    <dgm:pt modelId="{6A6253AD-BF3F-4216-80B6-3250A8CDFCA4}" type="pres">
      <dgm:prSet presAssocID="{09507B8C-BA24-45EF-A464-D2D778BF34DA}" presName="linearFlow" presStyleCnt="0">
        <dgm:presLayoutVars>
          <dgm:dir/>
          <dgm:animLvl val="lvl"/>
          <dgm:resizeHandles val="exact"/>
        </dgm:presLayoutVars>
      </dgm:prSet>
      <dgm:spPr/>
    </dgm:pt>
    <dgm:pt modelId="{043CA8F5-2886-44E8-806B-92324FDB0459}" type="pres">
      <dgm:prSet presAssocID="{8C7A4E7C-EAB0-4EBD-83B6-3C5B8C309DDD}" presName="composite" presStyleCnt="0"/>
      <dgm:spPr/>
    </dgm:pt>
    <dgm:pt modelId="{219BAD93-9C98-45A1-8C00-F93791B538DC}" type="pres">
      <dgm:prSet presAssocID="{8C7A4E7C-EAB0-4EBD-83B6-3C5B8C309DDD}" presName="parTx" presStyleLbl="node1" presStyleIdx="0" presStyleCnt="3">
        <dgm:presLayoutVars>
          <dgm:chMax val="0"/>
          <dgm:chPref val="0"/>
          <dgm:bulletEnabled val="1"/>
        </dgm:presLayoutVars>
      </dgm:prSet>
      <dgm:spPr/>
    </dgm:pt>
    <dgm:pt modelId="{BB6379B3-4850-49D1-88C0-F74740112DB8}" type="pres">
      <dgm:prSet presAssocID="{8C7A4E7C-EAB0-4EBD-83B6-3C5B8C309DDD}" presName="parSh" presStyleLbl="node1" presStyleIdx="0" presStyleCnt="3"/>
      <dgm:spPr/>
    </dgm:pt>
    <dgm:pt modelId="{B95CEC3D-9262-4130-A7E0-12A80A7B6C01}" type="pres">
      <dgm:prSet presAssocID="{8C7A4E7C-EAB0-4EBD-83B6-3C5B8C309DDD}" presName="desTx" presStyleLbl="fgAcc1" presStyleIdx="0" presStyleCnt="3" custScaleX="114013" custScaleY="92840" custLinFactNeighborX="-2503" custLinFactNeighborY="-10476">
        <dgm:presLayoutVars>
          <dgm:bulletEnabled val="1"/>
        </dgm:presLayoutVars>
      </dgm:prSet>
      <dgm:spPr>
        <a:prstGeom prst="roundRect">
          <a:avLst/>
        </a:prstGeom>
      </dgm:spPr>
    </dgm:pt>
    <dgm:pt modelId="{F53380E1-FE93-426F-A566-C1372866CF51}" type="pres">
      <dgm:prSet presAssocID="{094E9F86-5D05-4DAD-9A5B-FF0873E9683B}" presName="sibTrans" presStyleLbl="sibTrans2D1" presStyleIdx="0" presStyleCnt="2"/>
      <dgm:spPr/>
    </dgm:pt>
    <dgm:pt modelId="{5538A731-9ADE-4CAA-A247-A8BDF4621F7A}" type="pres">
      <dgm:prSet presAssocID="{094E9F86-5D05-4DAD-9A5B-FF0873E9683B}" presName="connTx" presStyleLbl="sibTrans2D1" presStyleIdx="0" presStyleCnt="2"/>
      <dgm:spPr/>
    </dgm:pt>
    <dgm:pt modelId="{48A934BB-2DD4-4015-9C8A-DE88A2B8F6B5}" type="pres">
      <dgm:prSet presAssocID="{D5B9306D-A741-46BE-849A-995CA4A14CF0}" presName="composite" presStyleCnt="0"/>
      <dgm:spPr/>
    </dgm:pt>
    <dgm:pt modelId="{4D43EA5B-1E46-4CD0-8FCF-9D42FB74288B}" type="pres">
      <dgm:prSet presAssocID="{D5B9306D-A741-46BE-849A-995CA4A14CF0}" presName="parTx" presStyleLbl="node1" presStyleIdx="0" presStyleCnt="3">
        <dgm:presLayoutVars>
          <dgm:chMax val="0"/>
          <dgm:chPref val="0"/>
          <dgm:bulletEnabled val="1"/>
        </dgm:presLayoutVars>
      </dgm:prSet>
      <dgm:spPr/>
    </dgm:pt>
    <dgm:pt modelId="{DADAA6D1-E4D0-4E98-B69D-4E470780E5CA}" type="pres">
      <dgm:prSet presAssocID="{D5B9306D-A741-46BE-849A-995CA4A14CF0}" presName="parSh" presStyleLbl="node1" presStyleIdx="1" presStyleCnt="3"/>
      <dgm:spPr/>
    </dgm:pt>
    <dgm:pt modelId="{197FFA72-4DFC-4CED-B6E2-01394B2C8321}" type="pres">
      <dgm:prSet presAssocID="{D5B9306D-A741-46BE-849A-995CA4A14CF0}" presName="desTx" presStyleLbl="fgAcc1" presStyleIdx="1" presStyleCnt="3" custScaleX="122110" custScaleY="93576" custLinFactNeighborX="-207" custLinFactNeighborY="-16579">
        <dgm:presLayoutVars>
          <dgm:bulletEnabled val="1"/>
        </dgm:presLayoutVars>
      </dgm:prSet>
      <dgm:spPr/>
    </dgm:pt>
    <dgm:pt modelId="{B61805EF-A7DB-425E-8D84-6DBA8E635B50}" type="pres">
      <dgm:prSet presAssocID="{9031D1FB-5C15-4D28-B2A0-3A55DA71FE4E}" presName="sibTrans" presStyleLbl="sibTrans2D1" presStyleIdx="1" presStyleCnt="2"/>
      <dgm:spPr/>
    </dgm:pt>
    <dgm:pt modelId="{79D2ACFC-4EF5-40D4-B676-A3E05D021B45}" type="pres">
      <dgm:prSet presAssocID="{9031D1FB-5C15-4D28-B2A0-3A55DA71FE4E}" presName="connTx" presStyleLbl="sibTrans2D1" presStyleIdx="1" presStyleCnt="2"/>
      <dgm:spPr/>
    </dgm:pt>
    <dgm:pt modelId="{F8705BC2-A813-460E-8EE0-576A86D2F57B}" type="pres">
      <dgm:prSet presAssocID="{F315E62F-CAEB-4176-944C-389B21D6CD80}" presName="composite" presStyleCnt="0"/>
      <dgm:spPr/>
    </dgm:pt>
    <dgm:pt modelId="{CE23FF79-2C2E-4D5E-8A7B-5C9171B70EB2}" type="pres">
      <dgm:prSet presAssocID="{F315E62F-CAEB-4176-944C-389B21D6CD80}" presName="parTx" presStyleLbl="node1" presStyleIdx="1" presStyleCnt="3">
        <dgm:presLayoutVars>
          <dgm:chMax val="0"/>
          <dgm:chPref val="0"/>
          <dgm:bulletEnabled val="1"/>
        </dgm:presLayoutVars>
      </dgm:prSet>
      <dgm:spPr/>
    </dgm:pt>
    <dgm:pt modelId="{9EB8660A-E999-43EE-A73F-D17E1262AE93}" type="pres">
      <dgm:prSet presAssocID="{F315E62F-CAEB-4176-944C-389B21D6CD80}" presName="parSh" presStyleLbl="node1" presStyleIdx="2" presStyleCnt="3"/>
      <dgm:spPr/>
    </dgm:pt>
    <dgm:pt modelId="{5FE46D5B-1C5D-4E77-AC56-E2A01F59096A}" type="pres">
      <dgm:prSet presAssocID="{F315E62F-CAEB-4176-944C-389B21D6CD80}" presName="desTx" presStyleLbl="fgAcc1" presStyleIdx="2" presStyleCnt="3" custScaleX="106835" custScaleY="80551">
        <dgm:presLayoutVars>
          <dgm:bulletEnabled val="1"/>
        </dgm:presLayoutVars>
      </dgm:prSet>
      <dgm:spPr/>
    </dgm:pt>
  </dgm:ptLst>
  <dgm:cxnLst>
    <dgm:cxn modelId="{DC221B05-A261-4935-9DE8-6865B296A246}" type="presOf" srcId="{87EFD3B4-641E-414A-8AB7-C9FEAE439C5F}" destId="{197FFA72-4DFC-4CED-B6E2-01394B2C8321}" srcOrd="0" destOrd="1" presId="urn:microsoft.com/office/officeart/2005/8/layout/process3"/>
    <dgm:cxn modelId="{2B259C07-43B7-4878-875D-6C4F6CFE79D5}" type="presOf" srcId="{8C7A4E7C-EAB0-4EBD-83B6-3C5B8C309DDD}" destId="{BB6379B3-4850-49D1-88C0-F74740112DB8}" srcOrd="1" destOrd="0" presId="urn:microsoft.com/office/officeart/2005/8/layout/process3"/>
    <dgm:cxn modelId="{ED04F618-D6D9-4C5B-92C2-1325BF926B2E}" srcId="{8C7A4E7C-EAB0-4EBD-83B6-3C5B8C309DDD}" destId="{CAD81055-2AE5-44AF-BE02-9B97545C2C28}" srcOrd="0" destOrd="0" parTransId="{7C66EC55-5B23-411D-B426-51EB780C4724}" sibTransId="{C3315DEB-4832-477E-B50A-EE986A9419A7}"/>
    <dgm:cxn modelId="{5373AF24-3CBB-43D7-91B0-67C0AC74B0A2}" srcId="{09507B8C-BA24-45EF-A464-D2D778BF34DA}" destId="{F315E62F-CAEB-4176-944C-389B21D6CD80}" srcOrd="2" destOrd="0" parTransId="{1066F7BD-F22A-4271-BECB-3D27F511803E}" sibTransId="{0F7585A0-3A12-4CF7-B586-FD55BBD1E7D3}"/>
    <dgm:cxn modelId="{5791F428-9B0B-4586-9D5D-4D14B96FB805}" srcId="{D5B9306D-A741-46BE-849A-995CA4A14CF0}" destId="{EBFC60F6-B8CE-4CD3-BEC7-F7596A00E3F7}" srcOrd="2" destOrd="0" parTransId="{0FD2B2F7-9375-4C64-BABA-8F9CA531102E}" sibTransId="{48589F1A-3696-4AB8-8053-C685040A9DAB}"/>
    <dgm:cxn modelId="{403C773C-30E9-4FF3-AAC6-1C86B8A6A98D}" type="presOf" srcId="{9031D1FB-5C15-4D28-B2A0-3A55DA71FE4E}" destId="{B61805EF-A7DB-425E-8D84-6DBA8E635B50}" srcOrd="0" destOrd="0" presId="urn:microsoft.com/office/officeart/2005/8/layout/process3"/>
    <dgm:cxn modelId="{65AA6548-A992-42E4-BDA6-2091D225FCF2}" type="presOf" srcId="{EBFC60F6-B8CE-4CD3-BEC7-F7596A00E3F7}" destId="{197FFA72-4DFC-4CED-B6E2-01394B2C8321}" srcOrd="0" destOrd="2" presId="urn:microsoft.com/office/officeart/2005/8/layout/process3"/>
    <dgm:cxn modelId="{2439DD4D-549D-415B-9442-2CE99009CA23}" srcId="{09507B8C-BA24-45EF-A464-D2D778BF34DA}" destId="{D5B9306D-A741-46BE-849A-995CA4A14CF0}" srcOrd="1" destOrd="0" parTransId="{EC12EEBE-D2F3-458E-8CE2-1E373B47777D}" sibTransId="{9031D1FB-5C15-4D28-B2A0-3A55DA71FE4E}"/>
    <dgm:cxn modelId="{8FF19668-C6CF-4A4F-AC26-3D621F59162C}" type="presOf" srcId="{9031D1FB-5C15-4D28-B2A0-3A55DA71FE4E}" destId="{79D2ACFC-4EF5-40D4-B676-A3E05D021B45}" srcOrd="1" destOrd="0" presId="urn:microsoft.com/office/officeart/2005/8/layout/process3"/>
    <dgm:cxn modelId="{551C8879-A214-4C6A-9D9C-2DCF668EF98C}" type="presOf" srcId="{09507B8C-BA24-45EF-A464-D2D778BF34DA}" destId="{6A6253AD-BF3F-4216-80B6-3250A8CDFCA4}" srcOrd="0" destOrd="0" presId="urn:microsoft.com/office/officeart/2005/8/layout/process3"/>
    <dgm:cxn modelId="{BB80D87B-18F4-4232-98FC-7601C71BBB30}" type="presOf" srcId="{CAD81055-2AE5-44AF-BE02-9B97545C2C28}" destId="{B95CEC3D-9262-4130-A7E0-12A80A7B6C01}" srcOrd="0" destOrd="0" presId="urn:microsoft.com/office/officeart/2005/8/layout/process3"/>
    <dgm:cxn modelId="{CD5C2386-BDD5-4AAF-A2D4-F11E3808E728}" srcId="{D5B9306D-A741-46BE-849A-995CA4A14CF0}" destId="{DF99D508-AFDB-4BB1-AF16-73D26752820E}" srcOrd="0" destOrd="0" parTransId="{A540974A-2A6E-4362-99A3-336C30D83C70}" sibTransId="{EFA25FC8-441F-4819-B2D3-3C0688CF4C08}"/>
    <dgm:cxn modelId="{7F4E4594-9167-481C-A2D4-E0A002EBC729}" srcId="{09507B8C-BA24-45EF-A464-D2D778BF34DA}" destId="{8C7A4E7C-EAB0-4EBD-83B6-3C5B8C309DDD}" srcOrd="0" destOrd="0" parTransId="{25754DC4-55A2-400B-88F8-368266DA4E95}" sibTransId="{094E9F86-5D05-4DAD-9A5B-FF0873E9683B}"/>
    <dgm:cxn modelId="{359A9899-2AB9-40BB-83D7-F1F4749633F1}" type="presOf" srcId="{D5B9306D-A741-46BE-849A-995CA4A14CF0}" destId="{4D43EA5B-1E46-4CD0-8FCF-9D42FB74288B}" srcOrd="0" destOrd="0" presId="urn:microsoft.com/office/officeart/2005/8/layout/process3"/>
    <dgm:cxn modelId="{1D2B46A7-2969-4A16-93B9-29833B1AFCD0}" srcId="{F315E62F-CAEB-4176-944C-389B21D6CD80}" destId="{DEEDC3C2-C861-4CDD-B846-3C57E2564ACB}" srcOrd="0" destOrd="0" parTransId="{5C608CE3-8A7E-48EE-83FA-8622E1C26B7A}" sibTransId="{49C93311-8784-4AB5-826A-8669017BD547}"/>
    <dgm:cxn modelId="{9846BEAB-F919-45A5-B937-46B0AE138865}" type="presOf" srcId="{D5B9306D-A741-46BE-849A-995CA4A14CF0}" destId="{DADAA6D1-E4D0-4E98-B69D-4E470780E5CA}" srcOrd="1" destOrd="0" presId="urn:microsoft.com/office/officeart/2005/8/layout/process3"/>
    <dgm:cxn modelId="{60EDD1B3-AD10-47FF-B0FC-B0A081660257}" type="presOf" srcId="{DEEDC3C2-C861-4CDD-B846-3C57E2564ACB}" destId="{5FE46D5B-1C5D-4E77-AC56-E2A01F59096A}" srcOrd="0" destOrd="0" presId="urn:microsoft.com/office/officeart/2005/8/layout/process3"/>
    <dgm:cxn modelId="{F8A084B4-D8FF-4FD9-9AAB-BCEA82B213D2}" type="presOf" srcId="{094E9F86-5D05-4DAD-9A5B-FF0873E9683B}" destId="{F53380E1-FE93-426F-A566-C1372866CF51}" srcOrd="0" destOrd="0" presId="urn:microsoft.com/office/officeart/2005/8/layout/process3"/>
    <dgm:cxn modelId="{CF6650B5-48EC-49C7-B850-AF9CD7643926}" type="presOf" srcId="{F315E62F-CAEB-4176-944C-389B21D6CD80}" destId="{CE23FF79-2C2E-4D5E-8A7B-5C9171B70EB2}" srcOrd="0" destOrd="0" presId="urn:microsoft.com/office/officeart/2005/8/layout/process3"/>
    <dgm:cxn modelId="{F1FFBBC5-7070-4E6D-91A8-4127493514E1}" type="presOf" srcId="{094E9F86-5D05-4DAD-9A5B-FF0873E9683B}" destId="{5538A731-9ADE-4CAA-A247-A8BDF4621F7A}" srcOrd="1" destOrd="0" presId="urn:microsoft.com/office/officeart/2005/8/layout/process3"/>
    <dgm:cxn modelId="{DAC8E4EA-A73C-4C4B-B563-0E4EFBE4B695}" type="presOf" srcId="{DF99D508-AFDB-4BB1-AF16-73D26752820E}" destId="{197FFA72-4DFC-4CED-B6E2-01394B2C8321}" srcOrd="0" destOrd="0" presId="urn:microsoft.com/office/officeart/2005/8/layout/process3"/>
    <dgm:cxn modelId="{CAE128EB-8F26-4D3D-945F-CDB8670BC676}" type="presOf" srcId="{F315E62F-CAEB-4176-944C-389B21D6CD80}" destId="{9EB8660A-E999-43EE-A73F-D17E1262AE93}" srcOrd="1" destOrd="0" presId="urn:microsoft.com/office/officeart/2005/8/layout/process3"/>
    <dgm:cxn modelId="{A55837EE-ED29-4B97-920E-865C67ED1488}" type="presOf" srcId="{8C7A4E7C-EAB0-4EBD-83B6-3C5B8C309DDD}" destId="{219BAD93-9C98-45A1-8C00-F93791B538DC}" srcOrd="0" destOrd="0" presId="urn:microsoft.com/office/officeart/2005/8/layout/process3"/>
    <dgm:cxn modelId="{22F4A6F1-94E2-4BA5-BB48-869FE2F6E125}" srcId="{D5B9306D-A741-46BE-849A-995CA4A14CF0}" destId="{87EFD3B4-641E-414A-8AB7-C9FEAE439C5F}" srcOrd="1" destOrd="0" parTransId="{879EDEE4-2757-44E4-8411-7A7D3D046E41}" sibTransId="{15283D8C-1E40-4170-A1F6-A9FA76B7FBD7}"/>
    <dgm:cxn modelId="{766F7A4A-9FC2-42F2-BD81-C8121297366A}" type="presParOf" srcId="{6A6253AD-BF3F-4216-80B6-3250A8CDFCA4}" destId="{043CA8F5-2886-44E8-806B-92324FDB0459}" srcOrd="0" destOrd="0" presId="urn:microsoft.com/office/officeart/2005/8/layout/process3"/>
    <dgm:cxn modelId="{09D9B758-6169-40EE-AF3F-410988E5DB96}" type="presParOf" srcId="{043CA8F5-2886-44E8-806B-92324FDB0459}" destId="{219BAD93-9C98-45A1-8C00-F93791B538DC}" srcOrd="0" destOrd="0" presId="urn:microsoft.com/office/officeart/2005/8/layout/process3"/>
    <dgm:cxn modelId="{E5A031D7-D28B-4BB3-A50B-6CCE38AE9949}" type="presParOf" srcId="{043CA8F5-2886-44E8-806B-92324FDB0459}" destId="{BB6379B3-4850-49D1-88C0-F74740112DB8}" srcOrd="1" destOrd="0" presId="urn:microsoft.com/office/officeart/2005/8/layout/process3"/>
    <dgm:cxn modelId="{002937F6-F6B1-4E94-B7AB-BFF7A2E7CC6D}" type="presParOf" srcId="{043CA8F5-2886-44E8-806B-92324FDB0459}" destId="{B95CEC3D-9262-4130-A7E0-12A80A7B6C01}" srcOrd="2" destOrd="0" presId="urn:microsoft.com/office/officeart/2005/8/layout/process3"/>
    <dgm:cxn modelId="{93A28868-53B4-4CDC-92C2-23F9411EBDF3}" type="presParOf" srcId="{6A6253AD-BF3F-4216-80B6-3250A8CDFCA4}" destId="{F53380E1-FE93-426F-A566-C1372866CF51}" srcOrd="1" destOrd="0" presId="urn:microsoft.com/office/officeart/2005/8/layout/process3"/>
    <dgm:cxn modelId="{83A99B08-CAB5-45FE-B3D2-2C4F51B3668B}" type="presParOf" srcId="{F53380E1-FE93-426F-A566-C1372866CF51}" destId="{5538A731-9ADE-4CAA-A247-A8BDF4621F7A}" srcOrd="0" destOrd="0" presId="urn:microsoft.com/office/officeart/2005/8/layout/process3"/>
    <dgm:cxn modelId="{1DA08090-1BDF-4AAC-A578-F30712A94785}" type="presParOf" srcId="{6A6253AD-BF3F-4216-80B6-3250A8CDFCA4}" destId="{48A934BB-2DD4-4015-9C8A-DE88A2B8F6B5}" srcOrd="2" destOrd="0" presId="urn:microsoft.com/office/officeart/2005/8/layout/process3"/>
    <dgm:cxn modelId="{F4781C42-8A7E-4AB1-A04E-F78C1551455A}" type="presParOf" srcId="{48A934BB-2DD4-4015-9C8A-DE88A2B8F6B5}" destId="{4D43EA5B-1E46-4CD0-8FCF-9D42FB74288B}" srcOrd="0" destOrd="0" presId="urn:microsoft.com/office/officeart/2005/8/layout/process3"/>
    <dgm:cxn modelId="{B924CC20-F4EB-4CEC-BAFF-29D89FB45503}" type="presParOf" srcId="{48A934BB-2DD4-4015-9C8A-DE88A2B8F6B5}" destId="{DADAA6D1-E4D0-4E98-B69D-4E470780E5CA}" srcOrd="1" destOrd="0" presId="urn:microsoft.com/office/officeart/2005/8/layout/process3"/>
    <dgm:cxn modelId="{12289044-0AF6-425A-991B-60A0A9C78B57}" type="presParOf" srcId="{48A934BB-2DD4-4015-9C8A-DE88A2B8F6B5}" destId="{197FFA72-4DFC-4CED-B6E2-01394B2C8321}" srcOrd="2" destOrd="0" presId="urn:microsoft.com/office/officeart/2005/8/layout/process3"/>
    <dgm:cxn modelId="{C085D0A6-20CB-4BA6-B819-6B03F9CCCD41}" type="presParOf" srcId="{6A6253AD-BF3F-4216-80B6-3250A8CDFCA4}" destId="{B61805EF-A7DB-425E-8D84-6DBA8E635B50}" srcOrd="3" destOrd="0" presId="urn:microsoft.com/office/officeart/2005/8/layout/process3"/>
    <dgm:cxn modelId="{EDE7A3E0-9419-4B95-9BD5-3E37753F7FFC}" type="presParOf" srcId="{B61805EF-A7DB-425E-8D84-6DBA8E635B50}" destId="{79D2ACFC-4EF5-40D4-B676-A3E05D021B45}" srcOrd="0" destOrd="0" presId="urn:microsoft.com/office/officeart/2005/8/layout/process3"/>
    <dgm:cxn modelId="{C08A5C7D-910B-40C1-A82A-FCCDB3518197}" type="presParOf" srcId="{6A6253AD-BF3F-4216-80B6-3250A8CDFCA4}" destId="{F8705BC2-A813-460E-8EE0-576A86D2F57B}" srcOrd="4" destOrd="0" presId="urn:microsoft.com/office/officeart/2005/8/layout/process3"/>
    <dgm:cxn modelId="{753B9376-C03A-4577-A81C-1948E186EE2D}" type="presParOf" srcId="{F8705BC2-A813-460E-8EE0-576A86D2F57B}" destId="{CE23FF79-2C2E-4D5E-8A7B-5C9171B70EB2}" srcOrd="0" destOrd="0" presId="urn:microsoft.com/office/officeart/2005/8/layout/process3"/>
    <dgm:cxn modelId="{95652808-D14F-46A6-9865-2EA761B65350}" type="presParOf" srcId="{F8705BC2-A813-460E-8EE0-576A86D2F57B}" destId="{9EB8660A-E999-43EE-A73F-D17E1262AE93}" srcOrd="1" destOrd="0" presId="urn:microsoft.com/office/officeart/2005/8/layout/process3"/>
    <dgm:cxn modelId="{CAA524D0-EF1E-474C-B59C-DA97B5FA6E38}" type="presParOf" srcId="{F8705BC2-A813-460E-8EE0-576A86D2F57B}" destId="{5FE46D5B-1C5D-4E77-AC56-E2A01F59096A}"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6379B3-4850-49D1-88C0-F74740112DB8}">
      <dsp:nvSpPr>
        <dsp:cNvPr id="0" name=""/>
        <dsp:cNvSpPr/>
      </dsp:nvSpPr>
      <dsp:spPr>
        <a:xfrm>
          <a:off x="6861" y="132424"/>
          <a:ext cx="2398653" cy="142560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Muli Black"/>
              <a:cs typeface="Muli Black"/>
            </a:rPr>
            <a:t>2010</a:t>
          </a:r>
        </a:p>
      </dsp:txBody>
      <dsp:txXfrm>
        <a:off x="6861" y="132424"/>
        <a:ext cx="2398653" cy="950400"/>
      </dsp:txXfrm>
    </dsp:sp>
    <dsp:sp modelId="{B95CEC3D-9262-4130-A7E0-12A80A7B6C01}">
      <dsp:nvSpPr>
        <dsp:cNvPr id="0" name=""/>
        <dsp:cNvSpPr/>
      </dsp:nvSpPr>
      <dsp:spPr>
        <a:xfrm>
          <a:off x="270051" y="951745"/>
          <a:ext cx="2734777" cy="1764702"/>
        </a:xfrm>
        <a:prstGeom prst="round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234696" bIns="234696" numCol="1" spcCol="1270" anchor="t" anchorCtr="0">
          <a:noAutofit/>
        </a:bodyPr>
        <a:lstStyle/>
        <a:p>
          <a:pPr marL="285750" lvl="1" indent="-285750" algn="l" defTabSz="1466850">
            <a:lnSpc>
              <a:spcPct val="90000"/>
            </a:lnSpc>
            <a:spcBef>
              <a:spcPct val="0"/>
            </a:spcBef>
            <a:spcAft>
              <a:spcPct val="15000"/>
            </a:spcAft>
            <a:buChar char="•"/>
          </a:pPr>
          <a:r>
            <a:rPr lang="en-US" sz="3300" b="1" kern="1200" dirty="0" err="1">
              <a:solidFill>
                <a:srgbClr val="A34773"/>
              </a:solidFill>
            </a:rPr>
            <a:t>Pandata</a:t>
          </a:r>
          <a:endParaRPr lang="en-US" sz="3300" b="1" kern="1200" dirty="0">
            <a:solidFill>
              <a:srgbClr val="A34773"/>
            </a:solidFill>
          </a:endParaRPr>
        </a:p>
      </dsp:txBody>
      <dsp:txXfrm>
        <a:off x="356197" y="1037891"/>
        <a:ext cx="2562485" cy="1592410"/>
      </dsp:txXfrm>
    </dsp:sp>
    <dsp:sp modelId="{F53380E1-FE93-426F-A566-C1372866CF51}">
      <dsp:nvSpPr>
        <dsp:cNvPr id="0" name=""/>
        <dsp:cNvSpPr/>
      </dsp:nvSpPr>
      <dsp:spPr>
        <a:xfrm rot="21597010">
          <a:off x="2811157" y="307256"/>
          <a:ext cx="859962" cy="5971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811157" y="426773"/>
        <a:ext cx="680804" cy="358317"/>
      </dsp:txXfrm>
    </dsp:sp>
    <dsp:sp modelId="{DADAA6D1-E4D0-4E98-B69D-4E470780E5CA}">
      <dsp:nvSpPr>
        <dsp:cNvPr id="0" name=""/>
        <dsp:cNvSpPr/>
      </dsp:nvSpPr>
      <dsp:spPr>
        <a:xfrm>
          <a:off x="4028085" y="128926"/>
          <a:ext cx="2398653" cy="142560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Muli Black"/>
              <a:cs typeface="Muli Black"/>
            </a:rPr>
            <a:t>2020</a:t>
          </a:r>
        </a:p>
      </dsp:txBody>
      <dsp:txXfrm>
        <a:off x="4028085" y="128926"/>
        <a:ext cx="2398653" cy="950400"/>
      </dsp:txXfrm>
    </dsp:sp>
    <dsp:sp modelId="{197FFA72-4DFC-4CED-B6E2-01394B2C8321}">
      <dsp:nvSpPr>
        <dsp:cNvPr id="0" name=""/>
        <dsp:cNvSpPr/>
      </dsp:nvSpPr>
      <dsp:spPr>
        <a:xfrm>
          <a:off x="4249240" y="825246"/>
          <a:ext cx="2928996" cy="1778692"/>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85750" lvl="1" indent="-285750" algn="l" defTabSz="1377950">
            <a:lnSpc>
              <a:spcPct val="90000"/>
            </a:lnSpc>
            <a:spcBef>
              <a:spcPct val="0"/>
            </a:spcBef>
            <a:spcAft>
              <a:spcPct val="15000"/>
            </a:spcAft>
            <a:buChar char="•"/>
          </a:pPr>
          <a:r>
            <a:rPr lang="en-US" sz="3100" b="1" kern="1200" dirty="0" err="1">
              <a:solidFill>
                <a:srgbClr val="9BBB59"/>
              </a:solidFill>
            </a:rPr>
            <a:t>PaNOSC</a:t>
          </a:r>
          <a:endParaRPr lang="en-US" sz="3100" b="1" kern="1200" dirty="0">
            <a:solidFill>
              <a:srgbClr val="9BBB59"/>
            </a:solidFill>
          </a:endParaRPr>
        </a:p>
        <a:p>
          <a:pPr marL="285750" lvl="1" indent="-285750" algn="l" defTabSz="1377950">
            <a:lnSpc>
              <a:spcPct val="90000"/>
            </a:lnSpc>
            <a:spcBef>
              <a:spcPct val="0"/>
            </a:spcBef>
            <a:spcAft>
              <a:spcPct val="15000"/>
            </a:spcAft>
            <a:buChar char="•"/>
          </a:pPr>
          <a:r>
            <a:rPr lang="en-US" sz="3100" b="1" kern="1200" dirty="0" err="1">
              <a:solidFill>
                <a:srgbClr val="9BBB59"/>
              </a:solidFill>
            </a:rPr>
            <a:t>ExPaNDS</a:t>
          </a:r>
          <a:endParaRPr lang="en-US" sz="3100" b="1" kern="1200" dirty="0">
            <a:solidFill>
              <a:srgbClr val="9BBB59"/>
            </a:solidFill>
          </a:endParaRPr>
        </a:p>
        <a:p>
          <a:pPr marL="228600" lvl="1" indent="-228600" algn="l" defTabSz="889000">
            <a:lnSpc>
              <a:spcPct val="90000"/>
            </a:lnSpc>
            <a:spcBef>
              <a:spcPct val="0"/>
            </a:spcBef>
            <a:spcAft>
              <a:spcPct val="15000"/>
            </a:spcAft>
            <a:buChar char="•"/>
          </a:pPr>
          <a:endParaRPr lang="en-US" sz="2000" b="0" kern="1200" dirty="0">
            <a:solidFill>
              <a:srgbClr val="9BBB59"/>
            </a:solidFill>
          </a:endParaRPr>
        </a:p>
      </dsp:txBody>
      <dsp:txXfrm>
        <a:off x="4301336" y="877342"/>
        <a:ext cx="2824804" cy="1674500"/>
      </dsp:txXfrm>
    </dsp:sp>
    <dsp:sp modelId="{B61805EF-A7DB-425E-8D84-6DBA8E635B50}">
      <dsp:nvSpPr>
        <dsp:cNvPr id="0" name=""/>
        <dsp:cNvSpPr/>
      </dsp:nvSpPr>
      <dsp:spPr>
        <a:xfrm rot="51662">
          <a:off x="6856608" y="336864"/>
          <a:ext cx="911533" cy="59719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6856618" y="454957"/>
        <a:ext cx="732375" cy="358317"/>
      </dsp:txXfrm>
    </dsp:sp>
    <dsp:sp modelId="{9EB8660A-E999-43EE-A73F-D17E1262AE93}">
      <dsp:nvSpPr>
        <dsp:cNvPr id="0" name=""/>
        <dsp:cNvSpPr/>
      </dsp:nvSpPr>
      <dsp:spPr>
        <a:xfrm>
          <a:off x="8146420" y="190821"/>
          <a:ext cx="2398653" cy="14256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125730" numCol="1" spcCol="1270" anchor="t" anchorCtr="0">
          <a:noAutofit/>
        </a:bodyPr>
        <a:lstStyle/>
        <a:p>
          <a:pPr marL="0" lvl="0" indent="0" algn="l" defTabSz="1466850">
            <a:lnSpc>
              <a:spcPct val="90000"/>
            </a:lnSpc>
            <a:spcBef>
              <a:spcPct val="0"/>
            </a:spcBef>
            <a:spcAft>
              <a:spcPct val="35000"/>
            </a:spcAft>
            <a:buNone/>
          </a:pPr>
          <a:r>
            <a:rPr lang="en-US" sz="3300" kern="1200" dirty="0">
              <a:latin typeface="Muli Black"/>
              <a:cs typeface="Muli Black"/>
            </a:rPr>
            <a:t>202x</a:t>
          </a:r>
        </a:p>
      </dsp:txBody>
      <dsp:txXfrm>
        <a:off x="8146420" y="190821"/>
        <a:ext cx="2398653" cy="950400"/>
      </dsp:txXfrm>
    </dsp:sp>
    <dsp:sp modelId="{5FE46D5B-1C5D-4E77-AC56-E2A01F59096A}">
      <dsp:nvSpPr>
        <dsp:cNvPr id="0" name=""/>
        <dsp:cNvSpPr/>
      </dsp:nvSpPr>
      <dsp:spPr>
        <a:xfrm>
          <a:off x="8555736" y="1326064"/>
          <a:ext cx="2562601" cy="153111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4696" tIns="234696" rIns="234696" bIns="234696" numCol="1" spcCol="1270" anchor="t" anchorCtr="0">
          <a:noAutofit/>
        </a:bodyPr>
        <a:lstStyle/>
        <a:p>
          <a:pPr marL="285750" lvl="1" indent="-285750" algn="l" defTabSz="1466850">
            <a:lnSpc>
              <a:spcPct val="90000"/>
            </a:lnSpc>
            <a:spcBef>
              <a:spcPct val="0"/>
            </a:spcBef>
            <a:spcAft>
              <a:spcPct val="15000"/>
            </a:spcAft>
            <a:buChar char="•"/>
          </a:pPr>
          <a:r>
            <a:rPr lang="en-US" sz="3300" b="1" kern="1200" dirty="0">
              <a:solidFill>
                <a:srgbClr val="8064A2"/>
              </a:solidFill>
            </a:rPr>
            <a:t>EOSC</a:t>
          </a:r>
        </a:p>
      </dsp:txBody>
      <dsp:txXfrm>
        <a:off x="8600581" y="1370909"/>
        <a:ext cx="2472911" cy="14414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6439749-5F7E-5648-9CD6-00744CE904A7}" type="datetimeFigureOut">
              <a:t>31/01/22</a:t>
            </a:fld>
            <a:endParaRPr lang="it-IT"/>
          </a:p>
        </p:txBody>
      </p:sp>
      <p:sp>
        <p:nvSpPr>
          <p:cNvPr id="4" name="Segnaposto immagin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DA7EEF-0713-214A-8A97-49F34C15B593}" type="slidenum">
              <a:t>‹N›</a:t>
            </a:fld>
            <a:endParaRPr lang="it-IT"/>
          </a:p>
        </p:txBody>
      </p:sp>
    </p:spTree>
    <p:extLst>
      <p:ext uri="{BB962C8B-B14F-4D97-AF65-F5344CB8AC3E}">
        <p14:creationId xmlns:p14="http://schemas.microsoft.com/office/powerpoint/2010/main" val="294970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GB" smtClean="0"/>
              <a:t>4</a:t>
            </a:fld>
            <a:endParaRPr lang="en-GB"/>
          </a:p>
        </p:txBody>
      </p:sp>
    </p:spTree>
    <p:extLst>
      <p:ext uri="{BB962C8B-B14F-4D97-AF65-F5344CB8AC3E}">
        <p14:creationId xmlns:p14="http://schemas.microsoft.com/office/powerpoint/2010/main" val="710204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US" smtClean="0"/>
              <a:t>8</a:t>
            </a:fld>
            <a:endParaRPr lang="en-US"/>
          </a:p>
        </p:txBody>
      </p:sp>
    </p:spTree>
    <p:extLst>
      <p:ext uri="{BB962C8B-B14F-4D97-AF65-F5344CB8AC3E}">
        <p14:creationId xmlns:p14="http://schemas.microsoft.com/office/powerpoint/2010/main" val="3625506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US" smtClean="0"/>
              <a:t>14</a:t>
            </a:fld>
            <a:endParaRPr lang="en-US"/>
          </a:p>
        </p:txBody>
      </p:sp>
    </p:spTree>
    <p:extLst>
      <p:ext uri="{BB962C8B-B14F-4D97-AF65-F5344CB8AC3E}">
        <p14:creationId xmlns:p14="http://schemas.microsoft.com/office/powerpoint/2010/main" val="195432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US" smtClean="0"/>
              <a:t>24</a:t>
            </a:fld>
            <a:endParaRPr lang="en-US"/>
          </a:p>
        </p:txBody>
      </p:sp>
    </p:spTree>
    <p:extLst>
      <p:ext uri="{BB962C8B-B14F-4D97-AF65-F5344CB8AC3E}">
        <p14:creationId xmlns:p14="http://schemas.microsoft.com/office/powerpoint/2010/main" val="834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US" smtClean="0"/>
              <a:t>26</a:t>
            </a:fld>
            <a:endParaRPr lang="en-US"/>
          </a:p>
        </p:txBody>
      </p:sp>
    </p:spTree>
    <p:extLst>
      <p:ext uri="{BB962C8B-B14F-4D97-AF65-F5344CB8AC3E}">
        <p14:creationId xmlns:p14="http://schemas.microsoft.com/office/powerpoint/2010/main" val="257569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A7EEF-0713-214A-8A97-49F34C15B593}" type="slidenum">
              <a:rPr lang="en-US" smtClean="0"/>
              <a:t>27</a:t>
            </a:fld>
            <a:endParaRPr lang="en-US"/>
          </a:p>
        </p:txBody>
      </p:sp>
    </p:spTree>
    <p:extLst>
      <p:ext uri="{BB962C8B-B14F-4D97-AF65-F5344CB8AC3E}">
        <p14:creationId xmlns:p14="http://schemas.microsoft.com/office/powerpoint/2010/main" val="541543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38896" y="2890391"/>
            <a:ext cx="6971704" cy="538609"/>
          </a:xfrm>
          <a:prstGeom prst="rect">
            <a:avLst/>
          </a:prstGeom>
        </p:spPr>
        <p:txBody>
          <a:bodyPr wrap="square" lIns="0" tIns="0" rIns="0" bIns="0">
            <a:spAutoFit/>
          </a:bodyPr>
          <a:lstStyle>
            <a:lvl1pPr>
              <a:defRPr sz="3500" b="1">
                <a:latin typeface="Muli" pitchFamily="2" charset="77"/>
              </a:defRPr>
            </a:lvl1pPr>
          </a:lstStyle>
          <a:p>
            <a:endParaRPr/>
          </a:p>
        </p:txBody>
      </p:sp>
      <p:sp>
        <p:nvSpPr>
          <p:cNvPr id="3" name="Holder 3"/>
          <p:cNvSpPr>
            <a:spLocks noGrp="1"/>
          </p:cNvSpPr>
          <p:nvPr>
            <p:ph type="subTitle" idx="4"/>
          </p:nvPr>
        </p:nvSpPr>
        <p:spPr>
          <a:xfrm>
            <a:off x="1638897" y="4278868"/>
            <a:ext cx="6971704" cy="369332"/>
          </a:xfrm>
          <a:prstGeom prst="rect">
            <a:avLst/>
          </a:prstGeom>
        </p:spPr>
        <p:txBody>
          <a:bodyPr wrap="square" lIns="0" tIns="0" rIns="0" bIns="0">
            <a:spAutoFit/>
          </a:bodyPr>
          <a:lstStyle>
            <a:lvl1pPr>
              <a:defRPr b="1">
                <a:latin typeface="Muli" pitchFamily="2" charset="77"/>
              </a:defRPr>
            </a:lvl1pPr>
          </a:lstStyle>
          <a:p>
            <a:endParaRPr/>
          </a:p>
        </p:txBody>
      </p:sp>
      <p:sp>
        <p:nvSpPr>
          <p:cNvPr id="15" name="Segnaposto data 3">
            <a:extLst>
              <a:ext uri="{FF2B5EF4-FFF2-40B4-BE49-F238E27FC236}">
                <a16:creationId xmlns:a16="http://schemas.microsoft.com/office/drawing/2014/main" id="{B0B3840B-4F8F-5D4A-BE4D-515BFFFA0B34}"/>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D1CB468B-6234-D04B-A2D7-7545AE22986B}" type="datetime1">
              <a:t>31/01/22</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200"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sz="half" idx="2"/>
          </p:nvPr>
        </p:nvSpPr>
        <p:spPr>
          <a:xfrm>
            <a:off x="457200"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4" name="Holder 4"/>
          <p:cNvSpPr>
            <a:spLocks noGrp="1"/>
          </p:cNvSpPr>
          <p:nvPr>
            <p:ph sz="half" idx="3"/>
          </p:nvPr>
        </p:nvSpPr>
        <p:spPr>
          <a:xfrm>
            <a:off x="6129433"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14" name="Segnaposto data 3">
            <a:extLst>
              <a:ext uri="{FF2B5EF4-FFF2-40B4-BE49-F238E27FC236}">
                <a16:creationId xmlns:a16="http://schemas.microsoft.com/office/drawing/2014/main" id="{C758A41A-99D0-E84B-8FE2-857A4FBECE95}"/>
              </a:ext>
            </a:extLst>
          </p:cNvPr>
          <p:cNvSpPr>
            <a:spLocks noGrp="1"/>
          </p:cNvSpPr>
          <p:nvPr>
            <p:ph type="dt" sz="half" idx="10"/>
          </p:nvPr>
        </p:nvSpPr>
        <p:spPr>
          <a:xfrm>
            <a:off x="1644122" y="6416675"/>
            <a:ext cx="2743200" cy="365125"/>
          </a:xfrm>
          <a:prstGeom prst="rect">
            <a:avLst/>
          </a:prstGeom>
        </p:spPr>
        <p:txBody>
          <a:bodyPr/>
          <a:lstStyle>
            <a:lvl1pPr>
              <a:defRPr sz="1000">
                <a:latin typeface="Muli" pitchFamily="2" charset="77"/>
              </a:defRPr>
            </a:lvl1pPr>
          </a:lstStyle>
          <a:p>
            <a:fld id="{38BED5E8-9089-174C-BF11-B7DF163EB547}" type="datetime1">
              <a:t>31/01/22</a:t>
            </a:fld>
            <a:endParaRPr lang="it-IT"/>
          </a:p>
        </p:txBody>
      </p:sp>
    </p:spTree>
    <p:extLst>
      <p:ext uri="{BB962C8B-B14F-4D97-AF65-F5344CB8AC3E}">
        <p14:creationId xmlns:p14="http://schemas.microsoft.com/office/powerpoint/2010/main" val="426367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31/01/22</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073142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0" y="5778500"/>
            <a:ext cx="12179300" cy="1079500"/>
          </a:xfrm>
          <a:prstGeom prst="rect">
            <a:avLst/>
          </a:prstGeom>
        </p:spPr>
      </p:pic>
      <p:sp>
        <p:nvSpPr>
          <p:cNvPr id="15" name="Segnaposto data 3">
            <a:extLst>
              <a:ext uri="{FF2B5EF4-FFF2-40B4-BE49-F238E27FC236}">
                <a16:creationId xmlns:a16="http://schemas.microsoft.com/office/drawing/2014/main" id="{471999AC-979D-ED49-902A-8F01B0F4E63B}"/>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2805CA99-DB71-1E43-AE65-640926A8E210}" type="datetime1">
              <a:t>31/01/22</a:t>
            </a:fld>
            <a:endParaRPr lang="it-IT"/>
          </a:p>
        </p:txBody>
      </p:sp>
      <p:sp>
        <p:nvSpPr>
          <p:cNvPr id="16" name="Segnaposto numero diapositiva 16">
            <a:extLst>
              <a:ext uri="{FF2B5EF4-FFF2-40B4-BE49-F238E27FC236}">
                <a16:creationId xmlns:a16="http://schemas.microsoft.com/office/drawing/2014/main" id="{3F14C0E4-6232-D542-BA79-E689284628BD}"/>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2468760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9" name="Segnaposto data 3">
            <a:extLst>
              <a:ext uri="{FF2B5EF4-FFF2-40B4-BE49-F238E27FC236}">
                <a16:creationId xmlns:a16="http://schemas.microsoft.com/office/drawing/2014/main" id="{380D4A8A-2D9C-8E40-8A5E-CE0E53191A2D}"/>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B5162847-88AC-BC49-B42C-068C475CD287}" type="datetime1">
              <a:t>31/01/22</a:t>
            </a:fld>
            <a:endParaRPr lang="it-IT"/>
          </a:p>
        </p:txBody>
      </p:sp>
    </p:spTree>
    <p:extLst>
      <p:ext uri="{BB962C8B-B14F-4D97-AF65-F5344CB8AC3E}">
        <p14:creationId xmlns:p14="http://schemas.microsoft.com/office/powerpoint/2010/main" val="3484010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2776"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type="body" idx="1"/>
          </p:nvPr>
        </p:nvSpPr>
        <p:spPr>
          <a:xfrm>
            <a:off x="462776" y="1194561"/>
            <a:ext cx="10130713" cy="369332"/>
          </a:xfrm>
        </p:spPr>
        <p:txBody>
          <a:bodyPr lIns="0" tIns="0" rIns="0" bIns="0"/>
          <a:lstStyle>
            <a:lvl1pPr>
              <a:defRPr sz="24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D30CDEB2-DA54-DE45-AD6C-F8DC9C60A982}"/>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5B7B0B5-0B63-3644-99A4-AB904A50937F}" type="datetime1">
              <a:t>31/01/22</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200"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sz="half" idx="2"/>
          </p:nvPr>
        </p:nvSpPr>
        <p:spPr>
          <a:xfrm>
            <a:off x="457200"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4" name="Holder 4"/>
          <p:cNvSpPr>
            <a:spLocks noGrp="1"/>
          </p:cNvSpPr>
          <p:nvPr>
            <p:ph sz="half" idx="3"/>
          </p:nvPr>
        </p:nvSpPr>
        <p:spPr>
          <a:xfrm>
            <a:off x="6129433"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14" name="Segnaposto data 3">
            <a:extLst>
              <a:ext uri="{FF2B5EF4-FFF2-40B4-BE49-F238E27FC236}">
                <a16:creationId xmlns:a16="http://schemas.microsoft.com/office/drawing/2014/main" id="{C758A41A-99D0-E84B-8FE2-857A4FBECE95}"/>
              </a:ext>
            </a:extLst>
          </p:cNvPr>
          <p:cNvSpPr>
            <a:spLocks noGrp="1"/>
          </p:cNvSpPr>
          <p:nvPr>
            <p:ph type="dt" sz="half" idx="10"/>
          </p:nvPr>
        </p:nvSpPr>
        <p:spPr>
          <a:xfrm>
            <a:off x="1644122" y="6416675"/>
            <a:ext cx="2743200" cy="365125"/>
          </a:xfrm>
          <a:prstGeom prst="rect">
            <a:avLst/>
          </a:prstGeom>
        </p:spPr>
        <p:txBody>
          <a:bodyPr/>
          <a:lstStyle>
            <a:lvl1pPr>
              <a:defRPr sz="1000">
                <a:latin typeface="Muli" pitchFamily="2" charset="77"/>
              </a:defRPr>
            </a:lvl1pPr>
          </a:lstStyle>
          <a:p>
            <a:fld id="{38BED5E8-9089-174C-BF11-B7DF163EB547}" type="datetime1">
              <a:t>31/01/22</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31/01/22</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15" name="Segnaposto data 3">
            <a:extLst>
              <a:ext uri="{FF2B5EF4-FFF2-40B4-BE49-F238E27FC236}">
                <a16:creationId xmlns:a16="http://schemas.microsoft.com/office/drawing/2014/main" id="{471999AC-979D-ED49-902A-8F01B0F4E63B}"/>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2805CA99-DB71-1E43-AE65-640926A8E210}" type="datetime1">
              <a:t>31/01/22</a:t>
            </a:fld>
            <a:endParaRPr lang="it-IT"/>
          </a:p>
        </p:txBody>
      </p:sp>
      <p:sp>
        <p:nvSpPr>
          <p:cNvPr id="16" name="Segnaposto numero diapositiva 16">
            <a:extLst>
              <a:ext uri="{FF2B5EF4-FFF2-40B4-BE49-F238E27FC236}">
                <a16:creationId xmlns:a16="http://schemas.microsoft.com/office/drawing/2014/main" id="{3F14C0E4-6232-D542-BA79-E689284628BD}"/>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55556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9" name="Segnaposto data 3">
            <a:extLst>
              <a:ext uri="{FF2B5EF4-FFF2-40B4-BE49-F238E27FC236}">
                <a16:creationId xmlns:a16="http://schemas.microsoft.com/office/drawing/2014/main" id="{380D4A8A-2D9C-8E40-8A5E-CE0E53191A2D}"/>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B5162847-88AC-BC49-B42C-068C475CD287}" type="datetime1">
              <a:t>31/01/22</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AF853-F58D-9E47-B111-9F1564CC75AC}"/>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6EAD42BC-DBBE-884F-A36E-6C01066553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8F70A226-E24B-8646-B480-08BBDE4644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4B0E9BAC-8629-3E40-8F5C-4D8E3FEFD483}"/>
              </a:ext>
            </a:extLst>
          </p:cNvPr>
          <p:cNvSpPr>
            <a:spLocks noGrp="1"/>
          </p:cNvSpPr>
          <p:nvPr>
            <p:ph type="dt" sz="half" idx="10"/>
          </p:nvPr>
        </p:nvSpPr>
        <p:spPr/>
        <p:txBody>
          <a:bodyPr/>
          <a:lstStyle/>
          <a:p>
            <a:fld id="{892978E8-ADCC-4B4E-8796-60B0DB0365DC}" type="datetimeFigureOut">
              <a:rPr lang="da-DK" smtClean="0"/>
              <a:t>31.01.2022</a:t>
            </a:fld>
            <a:endParaRPr lang="da-DK"/>
          </a:p>
        </p:txBody>
      </p:sp>
      <p:sp>
        <p:nvSpPr>
          <p:cNvPr id="6" name="Footer Placeholder 5">
            <a:extLst>
              <a:ext uri="{FF2B5EF4-FFF2-40B4-BE49-F238E27FC236}">
                <a16:creationId xmlns:a16="http://schemas.microsoft.com/office/drawing/2014/main" id="{9D992683-9248-4A42-9EAF-AA86270AD7E5}"/>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D0F523-89C5-F04F-B073-FA104D003DEC}"/>
              </a:ext>
            </a:extLst>
          </p:cNvPr>
          <p:cNvSpPr>
            <a:spLocks noGrp="1"/>
          </p:cNvSpPr>
          <p:nvPr>
            <p:ph type="sldNum" sz="quarter" idx="12"/>
          </p:nvPr>
        </p:nvSpPr>
        <p:spPr/>
        <p:txBody>
          <a:bodyPr/>
          <a:lstStyle/>
          <a:p>
            <a:fld id="{68739DFB-A33E-184E-87FB-CDB7213BC868}" type="slidenum">
              <a:rPr lang="da-DK" smtClean="0"/>
              <a:t>‹N›</a:t>
            </a:fld>
            <a:endParaRPr lang="da-DK"/>
          </a:p>
        </p:txBody>
      </p:sp>
    </p:spTree>
    <p:extLst>
      <p:ext uri="{BB962C8B-B14F-4D97-AF65-F5344CB8AC3E}">
        <p14:creationId xmlns:p14="http://schemas.microsoft.com/office/powerpoint/2010/main" val="4228039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38896" y="2890391"/>
            <a:ext cx="6971704" cy="538609"/>
          </a:xfrm>
          <a:prstGeom prst="rect">
            <a:avLst/>
          </a:prstGeom>
        </p:spPr>
        <p:txBody>
          <a:bodyPr wrap="square" lIns="0" tIns="0" rIns="0" bIns="0">
            <a:spAutoFit/>
          </a:bodyPr>
          <a:lstStyle>
            <a:lvl1pPr>
              <a:defRPr sz="3500" b="1">
                <a:latin typeface="Muli" pitchFamily="2" charset="77"/>
              </a:defRPr>
            </a:lvl1pPr>
          </a:lstStyle>
          <a:p>
            <a:endParaRPr/>
          </a:p>
        </p:txBody>
      </p:sp>
      <p:sp>
        <p:nvSpPr>
          <p:cNvPr id="3" name="Holder 3"/>
          <p:cNvSpPr>
            <a:spLocks noGrp="1"/>
          </p:cNvSpPr>
          <p:nvPr>
            <p:ph type="subTitle" idx="4"/>
          </p:nvPr>
        </p:nvSpPr>
        <p:spPr>
          <a:xfrm>
            <a:off x="1638897" y="4278868"/>
            <a:ext cx="6971704" cy="369332"/>
          </a:xfrm>
          <a:prstGeom prst="rect">
            <a:avLst/>
          </a:prstGeom>
        </p:spPr>
        <p:txBody>
          <a:bodyPr wrap="square" lIns="0" tIns="0" rIns="0" bIns="0">
            <a:spAutoFit/>
          </a:bodyPr>
          <a:lstStyle>
            <a:lvl1pPr>
              <a:defRPr b="1">
                <a:latin typeface="Muli" pitchFamily="2" charset="77"/>
              </a:defRPr>
            </a:lvl1pPr>
          </a:lstStyle>
          <a:p>
            <a:endParaRPr/>
          </a:p>
        </p:txBody>
      </p:sp>
      <p:sp>
        <p:nvSpPr>
          <p:cNvPr id="15" name="Segnaposto data 3">
            <a:extLst>
              <a:ext uri="{FF2B5EF4-FFF2-40B4-BE49-F238E27FC236}">
                <a16:creationId xmlns:a16="http://schemas.microsoft.com/office/drawing/2014/main" id="{B0B3840B-4F8F-5D4A-BE4D-515BFFFA0B34}"/>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D1CB468B-6234-D04B-A2D7-7545AE22986B}" type="datetime1">
              <a:t>31/01/22</a:t>
            </a:fld>
            <a:endParaRPr lang="it-IT"/>
          </a:p>
        </p:txBody>
      </p:sp>
    </p:spTree>
    <p:extLst>
      <p:ext uri="{BB962C8B-B14F-4D97-AF65-F5344CB8AC3E}">
        <p14:creationId xmlns:p14="http://schemas.microsoft.com/office/powerpoint/2010/main" val="265197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2776"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type="body" idx="1"/>
          </p:nvPr>
        </p:nvSpPr>
        <p:spPr>
          <a:xfrm>
            <a:off x="462776" y="1194561"/>
            <a:ext cx="10130713" cy="369332"/>
          </a:xfrm>
        </p:spPr>
        <p:txBody>
          <a:bodyPr lIns="0" tIns="0" rIns="0" bIns="0"/>
          <a:lstStyle>
            <a:lvl1pPr>
              <a:defRPr sz="24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D30CDEB2-DA54-DE45-AD6C-F8DC9C60A982}"/>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5B7B0B5-0B63-3644-99A4-AB904A50937F}" type="datetime1">
              <a:t>31/01/22</a:t>
            </a:fld>
            <a:endParaRPr lang="it-IT"/>
          </a:p>
        </p:txBody>
      </p:sp>
    </p:spTree>
    <p:extLst>
      <p:ext uri="{BB962C8B-B14F-4D97-AF65-F5344CB8AC3E}">
        <p14:creationId xmlns:p14="http://schemas.microsoft.com/office/powerpoint/2010/main" val="337790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A76E71-90F4-594C-8F95-9C1B8B8402A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350" y="5867400"/>
            <a:ext cx="12179300" cy="990600"/>
          </a:xfrm>
          <a:prstGeom prst="rect">
            <a:avLst/>
          </a:prstGeom>
        </p:spPr>
      </p:pic>
      <p:sp>
        <p:nvSpPr>
          <p:cNvPr id="16" name="Segnaposto data 3">
            <a:extLst>
              <a:ext uri="{FF2B5EF4-FFF2-40B4-BE49-F238E27FC236}">
                <a16:creationId xmlns:a16="http://schemas.microsoft.com/office/drawing/2014/main" id="{D5072787-58E8-A44E-8753-E474F5E48386}"/>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C50C29C9-981D-204A-8B2E-A989B168FDE9}" type="datetime1">
              <a:t>31/01/22</a:t>
            </a:fld>
            <a:endParaRPr lang="it-IT"/>
          </a:p>
        </p:txBody>
      </p:sp>
      <p:sp>
        <p:nvSpPr>
          <p:cNvPr id="2" name="Holder 2"/>
          <p:cNvSpPr>
            <a:spLocks noGrp="1"/>
          </p:cNvSpPr>
          <p:nvPr>
            <p:ph type="title"/>
          </p:nvPr>
        </p:nvSpPr>
        <p:spPr>
          <a:xfrm>
            <a:off x="464635" y="527964"/>
            <a:ext cx="7310043" cy="446276"/>
          </a:xfrm>
          <a:prstGeom prst="rect">
            <a:avLst/>
          </a:prstGeom>
        </p:spPr>
        <p:txBody>
          <a:bodyPr wrap="square" lIns="0" tIns="0" rIns="0" bIns="0">
            <a:spAutoFit/>
          </a:bodyPr>
          <a:lstStyle>
            <a:lvl1pPr>
              <a:defRPr sz="2900" b="1" i="0">
                <a:solidFill>
                  <a:srgbClr val="4C4D4F"/>
                </a:solidFill>
                <a:latin typeface="Arial"/>
                <a:cs typeface="Arial"/>
              </a:defRPr>
            </a:lvl1pPr>
          </a:lstStyle>
          <a:p>
            <a:endParaRPr/>
          </a:p>
        </p:txBody>
      </p:sp>
      <p:sp>
        <p:nvSpPr>
          <p:cNvPr id="3" name="Holder 3"/>
          <p:cNvSpPr>
            <a:spLocks noGrp="1"/>
          </p:cNvSpPr>
          <p:nvPr>
            <p:ph type="body" idx="1"/>
          </p:nvPr>
        </p:nvSpPr>
        <p:spPr>
          <a:xfrm>
            <a:off x="464635" y="1194561"/>
            <a:ext cx="10130713" cy="369332"/>
          </a:xfrm>
          <a:prstGeom prst="rect">
            <a:avLst/>
          </a:prstGeom>
        </p:spPr>
        <p:txBody>
          <a:bodyPr wrap="square" lIns="0" tIns="0" rIns="0" bIns="0">
            <a:spAutoFit/>
          </a:bodyPr>
          <a:lstStyle>
            <a:lvl1pPr>
              <a:defRPr sz="2400" b="1" i="0">
                <a:solidFill>
                  <a:srgbClr val="4C4D4F"/>
                </a:solidFill>
                <a:latin typeface="Arial"/>
                <a:cs typeface="Arial"/>
              </a:defRPr>
            </a:lvl1pPr>
          </a:lstStyle>
          <a:p>
            <a:endParaRPr/>
          </a:p>
        </p:txBody>
      </p:sp>
      <p:sp>
        <p:nvSpPr>
          <p:cNvPr id="13" name="Segnaposto numero diapositiva 16">
            <a:extLst>
              <a:ext uri="{FF2B5EF4-FFF2-40B4-BE49-F238E27FC236}">
                <a16:creationId xmlns:a16="http://schemas.microsoft.com/office/drawing/2014/main" id="{AB7B06D6-260D-8048-8C9A-352F4826FF65}"/>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5" r:id="rId6"/>
    <p:sldLayoutId id="2147483674" r:id="rId7"/>
  </p:sldLayoutIdLst>
  <p:hf sldNum="0" hdr="0" ftr="0" dt="0"/>
  <p:txStyles>
    <p:titleStyle>
      <a:lvl1pPr>
        <a:defRPr>
          <a:latin typeface="Muli" pitchFamily="2" charset="77"/>
          <a:ea typeface="+mj-ea"/>
          <a:cs typeface="+mj-cs"/>
        </a:defRPr>
      </a:lvl1pPr>
    </p:titleStyle>
    <p:bodyStyle>
      <a:lvl1pPr marL="0">
        <a:defRPr>
          <a:latin typeface="Muli" pitchFamily="2"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A76E71-90F4-594C-8F95-9C1B8B8402A1}"/>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6350" y="5867400"/>
            <a:ext cx="12179300" cy="990600"/>
          </a:xfrm>
          <a:prstGeom prst="rect">
            <a:avLst/>
          </a:prstGeom>
        </p:spPr>
      </p:pic>
      <p:sp>
        <p:nvSpPr>
          <p:cNvPr id="16" name="Segnaposto data 3">
            <a:extLst>
              <a:ext uri="{FF2B5EF4-FFF2-40B4-BE49-F238E27FC236}">
                <a16:creationId xmlns:a16="http://schemas.microsoft.com/office/drawing/2014/main" id="{D5072787-58E8-A44E-8753-E474F5E48386}"/>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C50C29C9-981D-204A-8B2E-A989B168FDE9}" type="datetime1">
              <a:t>31/01/22</a:t>
            </a:fld>
            <a:endParaRPr lang="it-IT"/>
          </a:p>
        </p:txBody>
      </p:sp>
      <p:sp>
        <p:nvSpPr>
          <p:cNvPr id="2" name="Holder 2"/>
          <p:cNvSpPr>
            <a:spLocks noGrp="1"/>
          </p:cNvSpPr>
          <p:nvPr>
            <p:ph type="title"/>
          </p:nvPr>
        </p:nvSpPr>
        <p:spPr>
          <a:xfrm>
            <a:off x="464635" y="527964"/>
            <a:ext cx="7310043" cy="446276"/>
          </a:xfrm>
          <a:prstGeom prst="rect">
            <a:avLst/>
          </a:prstGeom>
        </p:spPr>
        <p:txBody>
          <a:bodyPr wrap="square" lIns="0" tIns="0" rIns="0" bIns="0">
            <a:spAutoFit/>
          </a:bodyPr>
          <a:lstStyle>
            <a:lvl1pPr>
              <a:defRPr sz="2900" b="1" i="0">
                <a:solidFill>
                  <a:srgbClr val="4C4D4F"/>
                </a:solidFill>
                <a:latin typeface="Arial"/>
                <a:cs typeface="Arial"/>
              </a:defRPr>
            </a:lvl1pPr>
          </a:lstStyle>
          <a:p>
            <a:endParaRPr/>
          </a:p>
        </p:txBody>
      </p:sp>
      <p:sp>
        <p:nvSpPr>
          <p:cNvPr id="3" name="Holder 3"/>
          <p:cNvSpPr>
            <a:spLocks noGrp="1"/>
          </p:cNvSpPr>
          <p:nvPr>
            <p:ph type="body" idx="1"/>
          </p:nvPr>
        </p:nvSpPr>
        <p:spPr>
          <a:xfrm>
            <a:off x="464635" y="1194561"/>
            <a:ext cx="10130713" cy="369332"/>
          </a:xfrm>
          <a:prstGeom prst="rect">
            <a:avLst/>
          </a:prstGeom>
        </p:spPr>
        <p:txBody>
          <a:bodyPr wrap="square" lIns="0" tIns="0" rIns="0" bIns="0">
            <a:spAutoFit/>
          </a:bodyPr>
          <a:lstStyle>
            <a:lvl1pPr>
              <a:defRPr sz="2400" b="1" i="0">
                <a:solidFill>
                  <a:srgbClr val="4C4D4F"/>
                </a:solidFill>
                <a:latin typeface="Arial"/>
                <a:cs typeface="Arial"/>
              </a:defRPr>
            </a:lvl1pPr>
          </a:lstStyle>
          <a:p>
            <a:endParaRPr/>
          </a:p>
        </p:txBody>
      </p:sp>
      <p:sp>
        <p:nvSpPr>
          <p:cNvPr id="13" name="Segnaposto numero diapositiva 16">
            <a:extLst>
              <a:ext uri="{FF2B5EF4-FFF2-40B4-BE49-F238E27FC236}">
                <a16:creationId xmlns:a16="http://schemas.microsoft.com/office/drawing/2014/main" id="{AB7B06D6-260D-8048-8C9A-352F4826FF65}"/>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6740932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hf sldNum="0" hdr="0" ftr="0" dt="0"/>
  <p:txStyles>
    <p:titleStyle>
      <a:lvl1pPr>
        <a:defRPr>
          <a:latin typeface="Muli" pitchFamily="2" charset="77"/>
          <a:ea typeface="+mj-ea"/>
          <a:cs typeface="+mj-cs"/>
        </a:defRPr>
      </a:lvl1pPr>
    </p:titleStyle>
    <p:bodyStyle>
      <a:lvl1pPr marL="0">
        <a:defRPr>
          <a:latin typeface="Muli" pitchFamily="2"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nosc-eu/panosc/tree/master/Work%20Packages/WP4%20Data%20analysis%20services/use_cases"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9.jp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emf"/><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0.png"/><Relationship Id="rId7"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github.com/panosc-eu/panosc" TargetMode="Externa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github.com/panosc-eu/panosc/issues" TargetMode="External"/><Relationship Id="rId10" Type="http://schemas.openxmlformats.org/officeDocument/2006/relationships/image" Target="../media/image7.png"/><Relationship Id="rId4" Type="http://schemas.openxmlformats.org/officeDocument/2006/relationships/hyperlink" Target="https://github.com/panosc-eu/panosc/wiki" TargetMode="External"/><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hyperlink" Target="https://panosc.eu/"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3.jpe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jpe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docs.google.com/document/d/1TvlkRYgxduADzDeeNjsyReVDtyibnGpp5oH9cFiXpfM/edit?usp=sharing" TargetMode="External"/><Relationship Id="rId7" Type="http://schemas.openxmlformats.org/officeDocument/2006/relationships/image" Target="../media/image6.png"/><Relationship Id="rId2" Type="http://schemas.openxmlformats.org/officeDocument/2006/relationships/hyperlink" Target="https://docs.google.com/spreadsheets/d/1KhQO1-lj8mqYKPvB-VdlCx5loYYsnTcNytxYdJLAy-Y/edit?usp=sharing" TargetMode="Externa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hyperlink" Target="https://data.sbgrid.org/dataset/427" TargetMode="External"/><Relationship Id="rId3" Type="http://schemas.openxmlformats.org/officeDocument/2006/relationships/image" Target="../media/image4.png"/><Relationship Id="rId7" Type="http://schemas.openxmlformats.org/officeDocument/2006/relationships/hyperlink" Target="https://data.sbgrid.org/upload/diffn-png/427/427-diffn.png" TargetMode="External"/><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hyperlink" Target="https://www.esrf.eu/datapolicy" TargetMode="External"/><Relationship Id="rId3" Type="http://schemas.openxmlformats.org/officeDocument/2006/relationships/hyperlink" Target="https://vuo.elettra.trieste.it/" TargetMode="External"/><Relationship Id="rId7" Type="http://schemas.openxmlformats.org/officeDocument/2006/relationships/hyperlink" Target="https://in.xfel.eu/metadata"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data.ill.eu/" TargetMode="External"/><Relationship Id="rId5" Type="http://schemas.openxmlformats.org/officeDocument/2006/relationships/hyperlink" Target="https://datahub.esrf.fr/" TargetMode="External"/><Relationship Id="rId10" Type="http://schemas.openxmlformats.org/officeDocument/2006/relationships/hyperlink" Target="https://www.xfel.eu/users/experiment_support/policies/scientific_data_policy/index_eng.html" TargetMode="External"/><Relationship Id="rId4" Type="http://schemas.openxmlformats.org/officeDocument/2006/relationships/hyperlink" Target="https://scicat.esss.se/" TargetMode="External"/><Relationship Id="rId9" Type="http://schemas.openxmlformats.org/officeDocument/2006/relationships/hyperlink" Target="https://www.ill.eu/fileadmin/user_upload/ILL/3_Users/User_Guide/After_your_experiment/Data_management/ILL_data_management_policy_July_2017.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tiff"/><Relationship Id="rId7" Type="http://schemas.openxmlformats.org/officeDocument/2006/relationships/image" Target="../media/image6.png"/><Relationship Id="rId2" Type="http://schemas.openxmlformats.org/officeDocument/2006/relationships/image" Target="../media/image15.tiff"/><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1EB0BE17-4406-2547-BD41-BBF8482A0E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object 15"/>
          <p:cNvSpPr txBox="1">
            <a:spLocks noGrp="1"/>
          </p:cNvSpPr>
          <p:nvPr>
            <p:ph type="title"/>
          </p:nvPr>
        </p:nvSpPr>
        <p:spPr>
          <a:xfrm>
            <a:off x="1715096" y="2875508"/>
            <a:ext cx="7200304" cy="550792"/>
          </a:xfrm>
          <a:prstGeom prst="rect">
            <a:avLst/>
          </a:prstGeom>
        </p:spPr>
        <p:txBody>
          <a:bodyPr vert="horz" wrap="square" lIns="0" tIns="12065" rIns="0" bIns="0" rtlCol="0">
            <a:spAutoFit/>
          </a:bodyPr>
          <a:lstStyle/>
          <a:p>
            <a:pPr marR="5080">
              <a:lnSpc>
                <a:spcPct val="100299"/>
              </a:lnSpc>
            </a:pPr>
            <a:r>
              <a:rPr lang="en-US" sz="3500" kern="1200" spc="90" dirty="0" err="1">
                <a:latin typeface="Muli" pitchFamily="2" charset="77"/>
              </a:rPr>
              <a:t>PaNOSC</a:t>
            </a:r>
            <a:r>
              <a:rPr lang="en-US" sz="3500" kern="1200" spc="90" dirty="0">
                <a:latin typeface="Muli" pitchFamily="2" charset="77"/>
              </a:rPr>
              <a:t> </a:t>
            </a:r>
            <a:r>
              <a:rPr lang="en-US" sz="3500" kern="1200" spc="90" dirty="0"/>
              <a:t>Overview</a:t>
            </a:r>
            <a:endParaRPr sz="3500" kern="1200" dirty="0">
              <a:latin typeface="Muli" pitchFamily="2" charset="77"/>
            </a:endParaRPr>
          </a:p>
        </p:txBody>
      </p:sp>
      <p:sp>
        <p:nvSpPr>
          <p:cNvPr id="16" name="object 16"/>
          <p:cNvSpPr txBox="1"/>
          <p:nvPr/>
        </p:nvSpPr>
        <p:spPr>
          <a:xfrm>
            <a:off x="1715096" y="4219478"/>
            <a:ext cx="6320155" cy="396262"/>
          </a:xfrm>
          <a:prstGeom prst="rect">
            <a:avLst/>
          </a:prstGeom>
        </p:spPr>
        <p:txBody>
          <a:bodyPr vert="horz" wrap="square" lIns="0" tIns="87630" rIns="0" bIns="0" rtlCol="0">
            <a:spAutoFit/>
          </a:bodyPr>
          <a:lstStyle/>
          <a:p>
            <a:pPr>
              <a:lnSpc>
                <a:spcPct val="100000"/>
              </a:lnSpc>
              <a:spcBef>
                <a:spcPts val="590"/>
              </a:spcBef>
            </a:pPr>
            <a:r>
              <a:rPr sz="2000" b="1" spc="-5" dirty="0">
                <a:solidFill>
                  <a:srgbClr val="4C4D4F"/>
                </a:solidFill>
                <a:latin typeface="Muli" pitchFamily="2" charset="77"/>
                <a:cs typeface="Arial"/>
              </a:rPr>
              <a:t>Author: </a:t>
            </a:r>
            <a:r>
              <a:rPr lang="en-US" sz="2000" b="1" spc="25" dirty="0">
                <a:solidFill>
                  <a:srgbClr val="4C4D4F"/>
                </a:solidFill>
                <a:latin typeface="Muli" pitchFamily="2" charset="77"/>
                <a:cs typeface="Arial"/>
              </a:rPr>
              <a:t>Andy Götz (coordinator)+ WP leaders</a:t>
            </a:r>
          </a:p>
        </p:txBody>
      </p:sp>
      <p:sp>
        <p:nvSpPr>
          <p:cNvPr id="17"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solidFill>
                  <a:srgbClr val="FFFFFF"/>
                </a:solidFill>
                <a:latin typeface="Muli" pitchFamily="2" charset="77"/>
                <a:cs typeface="Arial"/>
              </a:rPr>
              <a:t>This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project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has</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received</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funding</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from</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the</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European</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Union’s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Horizon</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2020</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research</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and</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innovation</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programme</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under</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grant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agreement</a:t>
            </a:r>
            <a:r>
              <a:rPr sz="750" spc="-10" dirty="0">
                <a:solidFill>
                  <a:srgbClr val="FFFFFF"/>
                </a:solidFill>
                <a:latin typeface="Muli" pitchFamily="2" charset="77"/>
                <a:cs typeface="Arial"/>
              </a:rPr>
              <a:t> No. </a:t>
            </a:r>
            <a:r>
              <a:rPr sz="750" spc="30" dirty="0">
                <a:solidFill>
                  <a:srgbClr val="FFFFFF"/>
                </a:solidFill>
                <a:latin typeface="Muli" pitchFamily="2" charset="77"/>
                <a:cs typeface="Arial"/>
              </a:rPr>
              <a:t>823852</a:t>
            </a:r>
            <a:endParaRPr sz="750" dirty="0">
              <a:latin typeface="Muli" pitchFamily="2" charset="77"/>
              <a:cs typeface="Arial"/>
            </a:endParaRPr>
          </a:p>
        </p:txBody>
      </p:sp>
      <p:grpSp>
        <p:nvGrpSpPr>
          <p:cNvPr id="5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9"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3"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5"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3" name="Immagine 2">
            <a:extLst>
              <a:ext uri="{FF2B5EF4-FFF2-40B4-BE49-F238E27FC236}">
                <a16:creationId xmlns:a16="http://schemas.microsoft.com/office/drawing/2014/main" id="{59ED750F-C77A-F24E-8961-FB46DDD5A1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762000"/>
            <a:ext cx="2743200" cy="13037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304800"/>
            <a:ext cx="9618663" cy="446087"/>
          </a:xfrm>
        </p:spPr>
        <p:txBody>
          <a:bodyPr/>
          <a:lstStyle/>
          <a:p>
            <a:pPr fontAlgn="auto">
              <a:spcAft>
                <a:spcPts val="0"/>
              </a:spcAft>
              <a:defRPr/>
            </a:pPr>
            <a:r>
              <a:rPr lang="en-US" dirty="0" err="1">
                <a:solidFill>
                  <a:srgbClr val="A34773"/>
                </a:solidFill>
                <a:latin typeface="Muli Black"/>
                <a:cs typeface="Muli Black"/>
              </a:rPr>
              <a:t>PaNOSC</a:t>
            </a:r>
            <a:r>
              <a:rPr lang="en-US" dirty="0">
                <a:solidFill>
                  <a:srgbClr val="A34773"/>
                </a:solidFill>
                <a:latin typeface="Muli Black"/>
                <a:cs typeface="Muli Black"/>
              </a:rPr>
              <a:t> has 6 data catalogues with different APIs + UIs</a:t>
            </a:r>
          </a:p>
        </p:txBody>
      </p:sp>
      <p:sp>
        <p:nvSpPr>
          <p:cNvPr id="19"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21"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2"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23"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4"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25"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6"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27"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8"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2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nvGrpSpPr>
          <p:cNvPr id="18" name="Group 17"/>
          <p:cNvGrpSpPr/>
          <p:nvPr/>
        </p:nvGrpSpPr>
        <p:grpSpPr>
          <a:xfrm>
            <a:off x="515300" y="1673419"/>
            <a:ext cx="10838500" cy="4193981"/>
            <a:chOff x="134300" y="1563810"/>
            <a:chExt cx="8893437" cy="3525938"/>
          </a:xfrm>
        </p:grpSpPr>
        <p:sp>
          <p:nvSpPr>
            <p:cNvPr id="4" name="Flowchart: Magnetic Disk 3"/>
            <p:cNvSpPr/>
            <p:nvPr/>
          </p:nvSpPr>
          <p:spPr>
            <a:xfrm>
              <a:off x="229872"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ESRF</a:t>
              </a:r>
            </a:p>
            <a:p>
              <a:pPr algn="ctr"/>
              <a:r>
                <a:rPr lang="en-US" dirty="0">
                  <a:latin typeface="Muli Regular"/>
                  <a:cs typeface="Muli Regular"/>
                </a:rPr>
                <a:t>(</a:t>
              </a:r>
              <a:r>
                <a:rPr lang="en-US" dirty="0" err="1">
                  <a:latin typeface="Muli Regular"/>
                  <a:cs typeface="Muli Regular"/>
                </a:rPr>
                <a:t>icat</a:t>
              </a:r>
              <a:r>
                <a:rPr lang="en-US" dirty="0">
                  <a:latin typeface="Muli Regular"/>
                  <a:cs typeface="Muli Regular"/>
                </a:rPr>
                <a:t>)</a:t>
              </a:r>
            </a:p>
          </p:txBody>
        </p:sp>
        <p:sp>
          <p:nvSpPr>
            <p:cNvPr id="5" name="Flowchart: Magnetic Disk 4"/>
            <p:cNvSpPr/>
            <p:nvPr/>
          </p:nvSpPr>
          <p:spPr>
            <a:xfrm>
              <a:off x="1717566"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uli Regular"/>
                  <a:cs typeface="Muli Regular"/>
                </a:rPr>
                <a:t>CERIC</a:t>
              </a:r>
            </a:p>
            <a:p>
              <a:pPr algn="ctr"/>
              <a:r>
                <a:rPr lang="en-US">
                  <a:latin typeface="Muli Regular"/>
                  <a:cs typeface="Muli Regular"/>
                </a:rPr>
                <a:t>(icat)</a:t>
              </a:r>
              <a:endParaRPr lang="en-US" dirty="0">
                <a:latin typeface="Muli Regular"/>
                <a:cs typeface="Muli Regular"/>
              </a:endParaRPr>
            </a:p>
          </p:txBody>
        </p:sp>
        <p:sp>
          <p:nvSpPr>
            <p:cNvPr id="6" name="Flowchart: Magnetic Disk 5"/>
            <p:cNvSpPr/>
            <p:nvPr/>
          </p:nvSpPr>
          <p:spPr>
            <a:xfrm>
              <a:off x="766834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XFEL</a:t>
              </a:r>
            </a:p>
            <a:p>
              <a:pPr algn="ctr"/>
              <a:r>
                <a:rPr lang="en-US" dirty="0">
                  <a:latin typeface="Muli Regular"/>
                  <a:cs typeface="Muli Regular"/>
                </a:rPr>
                <a:t>(</a:t>
              </a:r>
              <a:r>
                <a:rPr lang="en-US" dirty="0" err="1">
                  <a:latin typeface="Muli Regular"/>
                  <a:cs typeface="Muli Regular"/>
                </a:rPr>
                <a:t>MyMdc</a:t>
              </a:r>
              <a:r>
                <a:rPr lang="en-US" dirty="0">
                  <a:latin typeface="Muli Regular"/>
                  <a:cs typeface="Muli Regular"/>
                </a:rPr>
                <a:t>)</a:t>
              </a:r>
            </a:p>
          </p:txBody>
        </p:sp>
        <p:sp>
          <p:nvSpPr>
            <p:cNvPr id="7" name="Flowchart: Magnetic Disk 6"/>
            <p:cNvSpPr/>
            <p:nvPr/>
          </p:nvSpPr>
          <p:spPr>
            <a:xfrm>
              <a:off x="3205260"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uli Regular"/>
                  <a:cs typeface="Muli Regular"/>
                </a:rPr>
                <a:t>ESS</a:t>
              </a:r>
            </a:p>
            <a:p>
              <a:pPr algn="ctr"/>
              <a:r>
                <a:rPr lang="en-US">
                  <a:latin typeface="Muli Regular"/>
                  <a:cs typeface="Muli Regular"/>
                </a:rPr>
                <a:t>(SciCat)</a:t>
              </a:r>
              <a:endParaRPr lang="en-US" dirty="0">
                <a:latin typeface="Muli Regular"/>
                <a:cs typeface="Muli Regular"/>
              </a:endParaRPr>
            </a:p>
          </p:txBody>
        </p:sp>
        <p:sp>
          <p:nvSpPr>
            <p:cNvPr id="8" name="Flowchart: Magnetic Disk 7"/>
            <p:cNvSpPr/>
            <p:nvPr/>
          </p:nvSpPr>
          <p:spPr>
            <a:xfrm>
              <a:off x="469295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ILL </a:t>
              </a:r>
            </a:p>
            <a:p>
              <a:pPr algn="ctr"/>
              <a:r>
                <a:rPr lang="en-US" dirty="0">
                  <a:latin typeface="Muli Regular"/>
                  <a:cs typeface="Muli Regular"/>
                </a:rPr>
                <a:t>(local)</a:t>
              </a:r>
            </a:p>
          </p:txBody>
        </p:sp>
        <p:sp>
          <p:nvSpPr>
            <p:cNvPr id="9" name="Flowchart: Magnetic Disk 8"/>
            <p:cNvSpPr/>
            <p:nvPr/>
          </p:nvSpPr>
          <p:spPr>
            <a:xfrm>
              <a:off x="6180648"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ELI</a:t>
              </a:r>
            </a:p>
            <a:p>
              <a:pPr algn="ctr"/>
              <a:r>
                <a:rPr lang="en-US" dirty="0">
                  <a:latin typeface="Muli Regular"/>
                  <a:cs typeface="Muli Regular"/>
                </a:rPr>
                <a:t>(</a:t>
              </a:r>
              <a:r>
                <a:rPr lang="en-US" dirty="0" err="1">
                  <a:latin typeface="Muli Regular"/>
                  <a:cs typeface="Muli Regular"/>
                </a:rPr>
                <a:t>tbd</a:t>
              </a:r>
              <a:r>
                <a:rPr lang="en-US" dirty="0">
                  <a:latin typeface="Muli Regular"/>
                  <a:cs typeface="Muli Regular"/>
                </a:rPr>
                <a:t>)</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4300" y="1878739"/>
              <a:ext cx="3166532" cy="145779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5044" y="1886582"/>
              <a:ext cx="3166293" cy="1459754"/>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1720" y="1563810"/>
              <a:ext cx="2066017" cy="1920448"/>
            </a:xfrm>
            <a:prstGeom prst="rect">
              <a:avLst/>
            </a:prstGeom>
          </p:spPr>
        </p:pic>
        <p:sp>
          <p:nvSpPr>
            <p:cNvPr id="14" name="Up Arrow 13"/>
            <p:cNvSpPr/>
            <p:nvPr/>
          </p:nvSpPr>
          <p:spPr>
            <a:xfrm>
              <a:off x="669098"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2203563"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5144351"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8107570"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Up Arrow 32"/>
          <p:cNvSpPr/>
          <p:nvPr/>
        </p:nvSpPr>
        <p:spPr>
          <a:xfrm>
            <a:off x="4799398" y="3632277"/>
            <a:ext cx="421288" cy="54366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a:off x="8429366" y="3644309"/>
            <a:ext cx="421288" cy="54366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WP3</a:t>
            </a:r>
          </a:p>
        </p:txBody>
      </p:sp>
    </p:spTree>
    <p:extLst>
      <p:ext uri="{BB962C8B-B14F-4D97-AF65-F5344CB8AC3E}">
        <p14:creationId xmlns:p14="http://schemas.microsoft.com/office/powerpoint/2010/main" val="3867933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228600"/>
            <a:ext cx="10326688" cy="615950"/>
          </a:xfrm>
        </p:spPr>
        <p:txBody>
          <a:bodyPr/>
          <a:lstStyle/>
          <a:p>
            <a:r>
              <a:rPr lang="en-US" sz="4000" dirty="0" err="1">
                <a:solidFill>
                  <a:srgbClr val="A34773"/>
                </a:solidFill>
                <a:latin typeface="Muli Black"/>
                <a:cs typeface="Muli Black"/>
              </a:rPr>
              <a:t>PaNOSC</a:t>
            </a:r>
            <a:r>
              <a:rPr lang="en-US" sz="4000" dirty="0">
                <a:solidFill>
                  <a:srgbClr val="A34773"/>
                </a:solidFill>
                <a:latin typeface="Muli Black"/>
                <a:cs typeface="Muli Black"/>
              </a:rPr>
              <a:t> common API across all sites</a:t>
            </a:r>
          </a:p>
        </p:txBody>
      </p:sp>
      <p:grpSp>
        <p:nvGrpSpPr>
          <p:cNvPr id="21" name="Group 20"/>
          <p:cNvGrpSpPr/>
          <p:nvPr/>
        </p:nvGrpSpPr>
        <p:grpSpPr>
          <a:xfrm>
            <a:off x="462776" y="3200400"/>
            <a:ext cx="10514328" cy="2831008"/>
            <a:chOff x="229872" y="2751290"/>
            <a:chExt cx="8662608" cy="2338458"/>
          </a:xfrm>
        </p:grpSpPr>
        <p:sp>
          <p:nvSpPr>
            <p:cNvPr id="4" name="Flowchart: Magnetic Disk 3"/>
            <p:cNvSpPr/>
            <p:nvPr/>
          </p:nvSpPr>
          <p:spPr>
            <a:xfrm>
              <a:off x="229872"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ESRF</a:t>
              </a:r>
            </a:p>
            <a:p>
              <a:pPr algn="ctr"/>
              <a:r>
                <a:rPr lang="en-US" dirty="0">
                  <a:latin typeface="Muli Regular"/>
                  <a:cs typeface="Muli Regular"/>
                </a:rPr>
                <a:t>(</a:t>
              </a:r>
              <a:r>
                <a:rPr lang="en-US" dirty="0" err="1">
                  <a:latin typeface="Muli Regular"/>
                  <a:cs typeface="Muli Regular"/>
                </a:rPr>
                <a:t>icat</a:t>
              </a:r>
              <a:r>
                <a:rPr lang="en-US" dirty="0">
                  <a:latin typeface="Muli Regular"/>
                  <a:cs typeface="Muli Regular"/>
                </a:rPr>
                <a:t>)</a:t>
              </a:r>
            </a:p>
          </p:txBody>
        </p:sp>
        <p:sp>
          <p:nvSpPr>
            <p:cNvPr id="5" name="Flowchart: Magnetic Disk 4"/>
            <p:cNvSpPr/>
            <p:nvPr/>
          </p:nvSpPr>
          <p:spPr>
            <a:xfrm>
              <a:off x="1717566"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uli Regular"/>
                  <a:cs typeface="Muli Regular"/>
                </a:rPr>
                <a:t>CERIC</a:t>
              </a:r>
            </a:p>
            <a:p>
              <a:pPr algn="ctr"/>
              <a:r>
                <a:rPr lang="en-US">
                  <a:latin typeface="Muli Regular"/>
                  <a:cs typeface="Muli Regular"/>
                </a:rPr>
                <a:t>(icat)</a:t>
              </a:r>
              <a:endParaRPr lang="en-US" dirty="0">
                <a:latin typeface="Muli Regular"/>
                <a:cs typeface="Muli Regular"/>
              </a:endParaRPr>
            </a:p>
          </p:txBody>
        </p:sp>
        <p:sp>
          <p:nvSpPr>
            <p:cNvPr id="6" name="Flowchart: Magnetic Disk 5"/>
            <p:cNvSpPr/>
            <p:nvPr/>
          </p:nvSpPr>
          <p:spPr>
            <a:xfrm>
              <a:off x="766834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XFEL</a:t>
              </a:r>
            </a:p>
            <a:p>
              <a:pPr algn="ctr"/>
              <a:r>
                <a:rPr lang="en-US" dirty="0">
                  <a:latin typeface="Muli Regular"/>
                  <a:cs typeface="Muli Regular"/>
                </a:rPr>
                <a:t>(</a:t>
              </a:r>
              <a:r>
                <a:rPr lang="en-US" dirty="0" err="1">
                  <a:latin typeface="Muli Regular"/>
                  <a:cs typeface="Muli Regular"/>
                </a:rPr>
                <a:t>MyMdc</a:t>
              </a:r>
              <a:r>
                <a:rPr lang="en-US" dirty="0">
                  <a:latin typeface="Muli Regular"/>
                  <a:cs typeface="Muli Regular"/>
                </a:rPr>
                <a:t>)</a:t>
              </a:r>
            </a:p>
          </p:txBody>
        </p:sp>
        <p:sp>
          <p:nvSpPr>
            <p:cNvPr id="7" name="Flowchart: Magnetic Disk 6"/>
            <p:cNvSpPr/>
            <p:nvPr/>
          </p:nvSpPr>
          <p:spPr>
            <a:xfrm>
              <a:off x="3205260"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uli Regular"/>
                  <a:cs typeface="Muli Regular"/>
                </a:rPr>
                <a:t>ESS</a:t>
              </a:r>
            </a:p>
            <a:p>
              <a:pPr algn="ctr"/>
              <a:r>
                <a:rPr lang="en-US">
                  <a:latin typeface="Muli Regular"/>
                  <a:cs typeface="Muli Regular"/>
                </a:rPr>
                <a:t>(SciCat)</a:t>
              </a:r>
              <a:endParaRPr lang="en-US" dirty="0">
                <a:latin typeface="Muli Regular"/>
                <a:cs typeface="Muli Regular"/>
              </a:endParaRPr>
            </a:p>
          </p:txBody>
        </p:sp>
        <p:sp>
          <p:nvSpPr>
            <p:cNvPr id="8" name="Flowchart: Magnetic Disk 7"/>
            <p:cNvSpPr/>
            <p:nvPr/>
          </p:nvSpPr>
          <p:spPr>
            <a:xfrm>
              <a:off x="469295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ILL </a:t>
              </a:r>
            </a:p>
            <a:p>
              <a:pPr algn="ctr"/>
              <a:r>
                <a:rPr lang="en-US" dirty="0">
                  <a:latin typeface="Muli Regular"/>
                  <a:cs typeface="Muli Regular"/>
                </a:rPr>
                <a:t>(local)</a:t>
              </a:r>
            </a:p>
          </p:txBody>
        </p:sp>
        <p:sp>
          <p:nvSpPr>
            <p:cNvPr id="9" name="Flowchart: Magnetic Disk 8"/>
            <p:cNvSpPr/>
            <p:nvPr/>
          </p:nvSpPr>
          <p:spPr>
            <a:xfrm>
              <a:off x="6180648"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ELI</a:t>
              </a:r>
            </a:p>
            <a:p>
              <a:pPr algn="ctr"/>
              <a:r>
                <a:rPr lang="en-US" dirty="0">
                  <a:latin typeface="Muli Regular"/>
                  <a:cs typeface="Muli Regular"/>
                </a:rPr>
                <a:t>(</a:t>
              </a:r>
              <a:r>
                <a:rPr lang="en-US" dirty="0" err="1">
                  <a:latin typeface="Muli Regular"/>
                  <a:cs typeface="Muli Regular"/>
                </a:rPr>
                <a:t>tbd</a:t>
              </a:r>
              <a:r>
                <a:rPr lang="en-US" dirty="0">
                  <a:latin typeface="Muli Regular"/>
                  <a:cs typeface="Muli Regular"/>
                </a:rPr>
                <a:t>)</a:t>
              </a:r>
            </a:p>
          </p:txBody>
        </p:sp>
        <p:sp>
          <p:nvSpPr>
            <p:cNvPr id="11" name="Up Arrow 10"/>
            <p:cNvSpPr/>
            <p:nvPr/>
          </p:nvSpPr>
          <p:spPr>
            <a:xfrm>
              <a:off x="669098"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2203563"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a:off x="5144351"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8107570"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3632317"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6646687"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50838" y="2751290"/>
              <a:ext cx="8508407" cy="479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uli Regular"/>
                  <a:cs typeface="Muli Regular"/>
                </a:rPr>
                <a:t>Common API to search across all </a:t>
              </a:r>
              <a:r>
                <a:rPr lang="en-US" dirty="0" err="1">
                  <a:latin typeface="Muli Regular"/>
                  <a:cs typeface="Muli Regular"/>
                </a:rPr>
                <a:t>PaNOSC</a:t>
              </a:r>
              <a:r>
                <a:rPr lang="en-US" dirty="0">
                  <a:latin typeface="Muli Regular"/>
                  <a:cs typeface="Muli Regular"/>
                </a:rPr>
                <a:t> catalogues</a:t>
              </a:r>
            </a:p>
          </p:txBody>
        </p:sp>
      </p:grpSp>
      <p:sp>
        <p:nvSpPr>
          <p:cNvPr id="22"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3"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24"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5"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26"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7"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28"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9"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30"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1"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32"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3" name="Picture 2"/>
          <p:cNvPicPr>
            <a:picLocks noChangeAspect="1"/>
          </p:cNvPicPr>
          <p:nvPr/>
        </p:nvPicPr>
        <p:blipFill>
          <a:blip r:embed="rId6"/>
          <a:stretch>
            <a:fillRect/>
          </a:stretch>
        </p:blipFill>
        <p:spPr>
          <a:xfrm>
            <a:off x="1331604" y="1319981"/>
            <a:ext cx="8696325" cy="1609725"/>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7440" y="1204101"/>
            <a:ext cx="1962263" cy="1018707"/>
          </a:xfrm>
          <a:prstGeom prst="rect">
            <a:avLst/>
          </a:prstGeom>
        </p:spPr>
      </p:pic>
      <p:sp>
        <p:nvSpPr>
          <p:cNvPr id="33" name="Rectangle 32"/>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WP3</a:t>
            </a:r>
          </a:p>
        </p:txBody>
      </p:sp>
    </p:spTree>
    <p:extLst>
      <p:ext uri="{BB962C8B-B14F-4D97-AF65-F5344CB8AC3E}">
        <p14:creationId xmlns:p14="http://schemas.microsoft.com/office/powerpoint/2010/main" val="1918136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3E56C-C080-4C4D-9FC2-2524FBE46EB0}"/>
              </a:ext>
            </a:extLst>
          </p:cNvPr>
          <p:cNvSpPr>
            <a:spLocks noGrp="1"/>
          </p:cNvSpPr>
          <p:nvPr>
            <p:ph idx="4294967295"/>
          </p:nvPr>
        </p:nvSpPr>
        <p:spPr>
          <a:xfrm>
            <a:off x="381000" y="1905000"/>
            <a:ext cx="6858000" cy="3201988"/>
          </a:xfrm>
        </p:spPr>
        <p:txBody>
          <a:bodyPr/>
          <a:lstStyle/>
          <a:p>
            <a:pPr marL="342900" indent="-342900">
              <a:buFont typeface="Arial" panose="020B0604020202020204" pitchFamily="34" charset="0"/>
              <a:buChar char="•"/>
            </a:pPr>
            <a:r>
              <a:rPr lang="en-US" sz="2600" dirty="0" err="1"/>
              <a:t>Jupyter</a:t>
            </a:r>
            <a:r>
              <a:rPr lang="en-US" sz="2600" dirty="0"/>
              <a:t> Notebooks</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a:t>VISA Remote Desktop in Browser</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a:t>Remote data analysis portal (ILL+ESRF)</a:t>
            </a:r>
          </a:p>
          <a:p>
            <a:pPr marL="342900" indent="-342900">
              <a:buFont typeface="Arial" panose="020B0604020202020204" pitchFamily="34" charset="0"/>
              <a:buChar char="•"/>
            </a:pPr>
            <a:endParaRPr lang="en-US" sz="2600" dirty="0"/>
          </a:p>
          <a:p>
            <a:pPr marL="342900" indent="-342900">
              <a:buFont typeface="Arial" panose="020B0604020202020204" pitchFamily="34" charset="0"/>
              <a:buChar char="•"/>
            </a:pPr>
            <a:r>
              <a:rPr lang="en-US" sz="2600" dirty="0"/>
              <a:t>HDF5 and </a:t>
            </a:r>
            <a:r>
              <a:rPr lang="en-US" sz="2600" dirty="0" err="1"/>
              <a:t>visualisation</a:t>
            </a:r>
            <a:r>
              <a:rPr lang="en-US" sz="2600" dirty="0"/>
              <a:t> in notebooks (</a:t>
            </a:r>
            <a:r>
              <a:rPr lang="en-US" sz="2600" dirty="0" err="1"/>
              <a:t>EuXFEL</a:t>
            </a:r>
            <a:r>
              <a:rPr lang="en-US" sz="2600" dirty="0"/>
              <a:t>, ILL, ESRF, ESS)</a:t>
            </a:r>
          </a:p>
        </p:txBody>
      </p:sp>
      <p:pic>
        <p:nvPicPr>
          <p:cNvPr id="5" name="Picture 4">
            <a:extLst>
              <a:ext uri="{FF2B5EF4-FFF2-40B4-BE49-F238E27FC236}">
                <a16:creationId xmlns:a16="http://schemas.microsoft.com/office/drawing/2014/main" id="{CF42945C-3923-4F44-99EF-A01DF8151A09}"/>
              </a:ext>
            </a:extLst>
          </p:cNvPr>
          <p:cNvPicPr>
            <a:picLocks noChangeAspect="1"/>
          </p:cNvPicPr>
          <p:nvPr/>
        </p:nvPicPr>
        <p:blipFill rotWithShape="1">
          <a:blip r:embed="rId2">
            <a:extLst>
              <a:ext uri="{28A0092B-C50C-407E-A947-70E740481C1C}">
                <a14:useLocalDpi xmlns:a14="http://schemas.microsoft.com/office/drawing/2010/main" val="0"/>
              </a:ext>
            </a:extLst>
          </a:blip>
          <a:srcRect b="19390"/>
          <a:stretch/>
        </p:blipFill>
        <p:spPr>
          <a:xfrm>
            <a:off x="7252243" y="1066800"/>
            <a:ext cx="4863557" cy="4954145"/>
          </a:xfrm>
          <a:prstGeom prst="rect">
            <a:avLst/>
          </a:prstGeom>
        </p:spPr>
      </p:pic>
      <p:sp>
        <p:nvSpPr>
          <p:cNvPr id="6" name="Title 1"/>
          <p:cNvSpPr txBox="1">
            <a:spLocks/>
          </p:cNvSpPr>
          <p:nvPr/>
        </p:nvSpPr>
        <p:spPr>
          <a:xfrm>
            <a:off x="457200" y="451247"/>
            <a:ext cx="110434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dirty="0">
                <a:solidFill>
                  <a:srgbClr val="A34773"/>
                </a:solidFill>
                <a:latin typeface="Muli Black"/>
                <a:cs typeface="Muli Black"/>
              </a:rPr>
              <a:t>Data Analysis Services - choices</a:t>
            </a:r>
            <a:endParaRPr lang="en-US" sz="4000" kern="0" dirty="0">
              <a:solidFill>
                <a:srgbClr val="A34773"/>
              </a:solidFill>
              <a:latin typeface="Muli Black"/>
              <a:cs typeface="Muli Black"/>
            </a:endParaRPr>
          </a:p>
        </p:txBody>
      </p:sp>
      <p:sp>
        <p:nvSpPr>
          <p:cNvPr id="7" name="Rectangle 6"/>
          <p:cNvSpPr/>
          <p:nvPr/>
        </p:nvSpPr>
        <p:spPr>
          <a:xfrm>
            <a:off x="10591800" y="152400"/>
            <a:ext cx="1441420" cy="707886"/>
          </a:xfrm>
          <a:prstGeom prst="rect">
            <a:avLst/>
          </a:prstGeom>
        </p:spPr>
        <p:txBody>
          <a:bodyPr wrap="none">
            <a:spAutoFit/>
          </a:bodyPr>
          <a:lstStyle/>
          <a:p>
            <a:r>
              <a:rPr lang="en-US" sz="4000" b="1" dirty="0">
                <a:solidFill>
                  <a:srgbClr val="8064A2"/>
                </a:solidFill>
                <a:latin typeface="Muli Black"/>
                <a:cs typeface="Muli Black"/>
              </a:rPr>
              <a:t>WP4</a:t>
            </a:r>
          </a:p>
        </p:txBody>
      </p:sp>
      <p:grpSp>
        <p:nvGrpSpPr>
          <p:cNvPr id="8" name="Group 7"/>
          <p:cNvGrpSpPr/>
          <p:nvPr/>
        </p:nvGrpSpPr>
        <p:grpSpPr>
          <a:xfrm>
            <a:off x="1681163" y="6228257"/>
            <a:ext cx="7691437" cy="345440"/>
            <a:chOff x="1681163" y="6228257"/>
            <a:chExt cx="7691437" cy="345440"/>
          </a:xfrm>
        </p:grpSpPr>
        <p:sp>
          <p:nvSpPr>
            <p:cNvPr id="9"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1"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2"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3"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5"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6"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7"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8"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4191608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3E56C-C080-4C4D-9FC2-2524FBE46EB0}"/>
              </a:ext>
            </a:extLst>
          </p:cNvPr>
          <p:cNvSpPr>
            <a:spLocks noGrp="1"/>
          </p:cNvSpPr>
          <p:nvPr>
            <p:ph idx="4294967295"/>
          </p:nvPr>
        </p:nvSpPr>
        <p:spPr>
          <a:xfrm>
            <a:off x="0" y="1371600"/>
            <a:ext cx="7239000" cy="3878263"/>
          </a:xfrm>
        </p:spPr>
        <p:txBody>
          <a:bodyPr/>
          <a:lstStyle/>
          <a:p>
            <a:pPr marL="800100" lvl="1" indent="-342900">
              <a:buFont typeface="Arial" panose="020B0604020202020204" pitchFamily="34" charset="0"/>
              <a:buChar char="•"/>
            </a:pPr>
            <a:r>
              <a:rPr lang="en-US" dirty="0">
                <a:latin typeface="Muli Regular"/>
                <a:cs typeface="Muli Regular"/>
              </a:rPr>
              <a:t>Recruitment of staff</a:t>
            </a:r>
          </a:p>
          <a:p>
            <a:pPr marL="800100" lvl="1" indent="-342900">
              <a:buFont typeface="Arial" panose="020B0604020202020204" pitchFamily="34" charset="0"/>
              <a:buChar char="•"/>
            </a:pPr>
            <a:r>
              <a:rPr lang="en-US" dirty="0">
                <a:latin typeface="Muli Regular"/>
                <a:cs typeface="Muli Regular"/>
              </a:rPr>
              <a:t>Identify key science users and scientific use </a:t>
            </a:r>
          </a:p>
          <a:p>
            <a:pPr marL="800100" lvl="1" indent="-342900">
              <a:buFont typeface="Arial" panose="020B0604020202020204" pitchFamily="34" charset="0"/>
              <a:buChar char="•"/>
            </a:pPr>
            <a:r>
              <a:rPr lang="en-US" dirty="0">
                <a:latin typeface="Muli Regular"/>
                <a:cs typeface="Muli Regular"/>
              </a:rPr>
              <a:t>Research literature on computational workflows </a:t>
            </a:r>
          </a:p>
          <a:p>
            <a:pPr marL="800100" lvl="1" indent="-342900">
              <a:buFont typeface="Arial" panose="020B0604020202020204" pitchFamily="34" charset="0"/>
              <a:buChar char="•"/>
            </a:pPr>
            <a:r>
              <a:rPr lang="en-US" dirty="0">
                <a:latin typeface="Muli Regular"/>
                <a:cs typeface="Muli Regular"/>
              </a:rPr>
              <a:t>Move analysis capabilities into </a:t>
            </a:r>
            <a:r>
              <a:rPr lang="en-US" dirty="0" err="1">
                <a:latin typeface="Muli Regular"/>
                <a:cs typeface="Muli Regular"/>
              </a:rPr>
              <a:t>Jupyter</a:t>
            </a:r>
            <a:r>
              <a:rPr lang="en-US" dirty="0">
                <a:latin typeface="Muli Regular"/>
                <a:cs typeface="Muli Regular"/>
              </a:rPr>
              <a:t> notebook</a:t>
            </a:r>
          </a:p>
          <a:p>
            <a:pPr marL="800100" lvl="1" indent="-342900">
              <a:buFont typeface="Arial" panose="020B0604020202020204" pitchFamily="34" charset="0"/>
              <a:buChar char="•"/>
            </a:pPr>
            <a:r>
              <a:rPr lang="en-US" dirty="0">
                <a:latin typeface="Muli Regular"/>
                <a:cs typeface="Muli Regular"/>
              </a:rPr>
              <a:t>Moving analysis tools into containers to run analysis out of containers (</a:t>
            </a:r>
            <a:r>
              <a:rPr lang="en-US" dirty="0" err="1">
                <a:latin typeface="Muli Regular"/>
                <a:cs typeface="Muli Regular"/>
              </a:rPr>
              <a:t>EuXFEL</a:t>
            </a:r>
            <a:r>
              <a:rPr lang="en-US" dirty="0">
                <a:latin typeface="Muli Regular"/>
                <a:cs typeface="Muli Regular"/>
              </a:rPr>
              <a:t>, ESRF)</a:t>
            </a:r>
          </a:p>
          <a:p>
            <a:pPr marL="800100" lvl="1" indent="-342900">
              <a:buFont typeface="Arial" panose="020B0604020202020204" pitchFamily="34" charset="0"/>
              <a:buChar char="•"/>
            </a:pPr>
            <a:r>
              <a:rPr lang="en-US" dirty="0">
                <a:latin typeface="Muli Regular"/>
                <a:cs typeface="Muli Regular"/>
              </a:rPr>
              <a:t>Started to design remote analysis architecture (ILL+ESRF)</a:t>
            </a:r>
          </a:p>
          <a:p>
            <a:pPr marL="800100" lvl="1" indent="-342900">
              <a:buFont typeface="Arial" panose="020B0604020202020204" pitchFamily="34" charset="0"/>
              <a:buChar char="•"/>
            </a:pPr>
            <a:r>
              <a:rPr lang="en-US" dirty="0">
                <a:latin typeface="Muli Regular"/>
                <a:cs typeface="Muli Regular"/>
              </a:rPr>
              <a:t>HDF5 and </a:t>
            </a:r>
            <a:r>
              <a:rPr lang="en-US" dirty="0" err="1">
                <a:latin typeface="Muli Regular"/>
                <a:cs typeface="Muli Regular"/>
              </a:rPr>
              <a:t>visualisation</a:t>
            </a:r>
            <a:r>
              <a:rPr lang="en-US" dirty="0">
                <a:latin typeface="Muli Regular"/>
                <a:cs typeface="Muli Regular"/>
              </a:rPr>
              <a:t> in notebooks (</a:t>
            </a:r>
            <a:r>
              <a:rPr lang="en-US" dirty="0" err="1">
                <a:latin typeface="Muli Regular"/>
                <a:cs typeface="Muli Regular"/>
              </a:rPr>
              <a:t>EuXFEL</a:t>
            </a:r>
            <a:r>
              <a:rPr lang="en-US" dirty="0">
                <a:latin typeface="Muli Regular"/>
                <a:cs typeface="Muli Regular"/>
              </a:rPr>
              <a:t>, ILL, ESRF, ESS)</a:t>
            </a:r>
          </a:p>
          <a:p>
            <a:pPr marL="800100" lvl="1" indent="-342900">
              <a:buFont typeface="Arial" panose="020B0604020202020204" pitchFamily="34" charset="0"/>
              <a:buChar char="•"/>
            </a:pPr>
            <a:r>
              <a:rPr lang="en-US" dirty="0">
                <a:latin typeface="Muli Regular"/>
                <a:cs typeface="Muli Regular"/>
              </a:rPr>
              <a:t>Questionnaire on data analysis for participating facilities as been sent out (Task 4.1)</a:t>
            </a:r>
          </a:p>
          <a:p>
            <a:pPr marL="800100" lvl="1" indent="-342900">
              <a:buFont typeface="Arial" panose="020B0604020202020204" pitchFamily="34" charset="0"/>
              <a:buChar char="•"/>
            </a:pPr>
            <a:r>
              <a:rPr lang="en-US" dirty="0">
                <a:latin typeface="Muli Regular"/>
                <a:cs typeface="Muli Regular"/>
              </a:rPr>
              <a:t>Engage with other Work Packages and initiatives</a:t>
            </a:r>
          </a:p>
          <a:p>
            <a:pPr lvl="1"/>
            <a:endParaRPr lang="en-US" dirty="0">
              <a:latin typeface="Muli Regular"/>
              <a:cs typeface="Muli Regular"/>
            </a:endParaRPr>
          </a:p>
          <a:p>
            <a:pPr lvl="1"/>
            <a:endParaRPr lang="en-US" dirty="0">
              <a:latin typeface="Muli Regular"/>
              <a:cs typeface="Muli Regular"/>
            </a:endParaRPr>
          </a:p>
        </p:txBody>
      </p:sp>
      <p:pic>
        <p:nvPicPr>
          <p:cNvPr id="5" name="Picture 4">
            <a:extLst>
              <a:ext uri="{FF2B5EF4-FFF2-40B4-BE49-F238E27FC236}">
                <a16:creationId xmlns:a16="http://schemas.microsoft.com/office/drawing/2014/main" id="{CF42945C-3923-4F44-99EF-A01DF8151A09}"/>
              </a:ext>
            </a:extLst>
          </p:cNvPr>
          <p:cNvPicPr>
            <a:picLocks noChangeAspect="1"/>
          </p:cNvPicPr>
          <p:nvPr/>
        </p:nvPicPr>
        <p:blipFill rotWithShape="1">
          <a:blip r:embed="rId2">
            <a:extLst>
              <a:ext uri="{28A0092B-C50C-407E-A947-70E740481C1C}">
                <a14:useLocalDpi xmlns:a14="http://schemas.microsoft.com/office/drawing/2010/main" val="0"/>
              </a:ext>
            </a:extLst>
          </a:blip>
          <a:srcRect b="19390"/>
          <a:stretch/>
        </p:blipFill>
        <p:spPr>
          <a:xfrm>
            <a:off x="7252243" y="1066800"/>
            <a:ext cx="4863557" cy="4954145"/>
          </a:xfrm>
          <a:prstGeom prst="rect">
            <a:avLst/>
          </a:prstGeom>
        </p:spPr>
      </p:pic>
      <p:sp>
        <p:nvSpPr>
          <p:cNvPr id="6" name="Title 1"/>
          <p:cNvSpPr txBox="1">
            <a:spLocks/>
          </p:cNvSpPr>
          <p:nvPr/>
        </p:nvSpPr>
        <p:spPr>
          <a:xfrm>
            <a:off x="457200" y="451247"/>
            <a:ext cx="110434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dirty="0">
                <a:solidFill>
                  <a:srgbClr val="A34773"/>
                </a:solidFill>
                <a:latin typeface="Muli Black"/>
                <a:cs typeface="Muli Black"/>
              </a:rPr>
              <a:t>Data Analysis Services progress</a:t>
            </a:r>
            <a:endParaRPr lang="en-US" sz="4000" kern="0" dirty="0">
              <a:solidFill>
                <a:srgbClr val="A34773"/>
              </a:solidFill>
              <a:latin typeface="Muli Black"/>
              <a:cs typeface="Muli Black"/>
            </a:endParaRPr>
          </a:p>
        </p:txBody>
      </p:sp>
      <p:sp>
        <p:nvSpPr>
          <p:cNvPr id="2" name="Rectangle 1"/>
          <p:cNvSpPr/>
          <p:nvPr/>
        </p:nvSpPr>
        <p:spPr>
          <a:xfrm>
            <a:off x="381000" y="6396335"/>
            <a:ext cx="12001500" cy="369332"/>
          </a:xfrm>
          <a:prstGeom prst="rect">
            <a:avLst/>
          </a:prstGeom>
        </p:spPr>
        <p:txBody>
          <a:bodyPr wrap="square">
            <a:spAutoFit/>
          </a:bodyPr>
          <a:lstStyle/>
          <a:p>
            <a:r>
              <a:rPr lang="en-US" dirty="0">
                <a:hlinkClick r:id="rId3"/>
              </a:rPr>
              <a:t>https://github.com/panosc-eu/panosc/tree/master/Work%20Packages/WP4%20Data%20analysis%20services/use_cases</a:t>
            </a:r>
            <a:r>
              <a:rPr lang="en-US" dirty="0"/>
              <a:t> </a:t>
            </a:r>
          </a:p>
        </p:txBody>
      </p:sp>
      <p:sp>
        <p:nvSpPr>
          <p:cNvPr id="8" name="Rectangle 7"/>
          <p:cNvSpPr/>
          <p:nvPr/>
        </p:nvSpPr>
        <p:spPr>
          <a:xfrm>
            <a:off x="10591800" y="152400"/>
            <a:ext cx="1441420" cy="707886"/>
          </a:xfrm>
          <a:prstGeom prst="rect">
            <a:avLst/>
          </a:prstGeom>
        </p:spPr>
        <p:txBody>
          <a:bodyPr wrap="none">
            <a:spAutoFit/>
          </a:bodyPr>
          <a:lstStyle/>
          <a:p>
            <a:r>
              <a:rPr lang="en-US" sz="4000" b="1" dirty="0">
                <a:solidFill>
                  <a:srgbClr val="8064A2"/>
                </a:solidFill>
                <a:latin typeface="Muli Black"/>
                <a:cs typeface="Muli Black"/>
              </a:rPr>
              <a:t>WP4</a:t>
            </a:r>
          </a:p>
        </p:txBody>
      </p:sp>
    </p:spTree>
    <p:extLst>
      <p:ext uri="{BB962C8B-B14F-4D97-AF65-F5344CB8AC3E}">
        <p14:creationId xmlns:p14="http://schemas.microsoft.com/office/powerpoint/2010/main" val="2958881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04800"/>
            <a:ext cx="11042650" cy="614362"/>
          </a:xfrm>
        </p:spPr>
        <p:txBody>
          <a:bodyPr/>
          <a:lstStyle/>
          <a:p>
            <a:r>
              <a:rPr lang="en-US" sz="4000" dirty="0">
                <a:solidFill>
                  <a:srgbClr val="A34773"/>
                </a:solidFill>
                <a:latin typeface="Muli Black"/>
                <a:cs typeface="Muli Black"/>
              </a:rPr>
              <a:t>Simulation services - </a:t>
            </a:r>
            <a:r>
              <a:rPr lang="en-US" sz="4000" dirty="0" err="1">
                <a:solidFill>
                  <a:srgbClr val="A34773"/>
                </a:solidFill>
                <a:latin typeface="Muli Black"/>
                <a:cs typeface="Muli Black"/>
              </a:rPr>
              <a:t>ViNYL</a:t>
            </a:r>
            <a:endParaRPr lang="en-US" sz="4000" dirty="0">
              <a:solidFill>
                <a:srgbClr val="A34773"/>
              </a:solidFill>
              <a:latin typeface="Muli Black"/>
              <a:cs typeface="Muli Black"/>
            </a:endParaRPr>
          </a:p>
        </p:txBody>
      </p:sp>
      <p:sp>
        <p:nvSpPr>
          <p:cNvPr id="3" name="Text Placeholder 2"/>
          <p:cNvSpPr>
            <a:spLocks noGrp="1"/>
          </p:cNvSpPr>
          <p:nvPr>
            <p:ph type="body" idx="4294967295"/>
          </p:nvPr>
        </p:nvSpPr>
        <p:spPr>
          <a:xfrm>
            <a:off x="457200" y="1147762"/>
            <a:ext cx="10131425" cy="5502275"/>
          </a:xfrm>
        </p:spPr>
        <p:txBody>
          <a:bodyPr/>
          <a:lstStyle/>
          <a:p>
            <a:pPr>
              <a:lnSpc>
                <a:spcPct val="114000"/>
              </a:lnSpc>
              <a:spcBef>
                <a:spcPts val="1800"/>
              </a:spcBef>
            </a:pPr>
            <a:r>
              <a:rPr lang="en-US" b="0" spc="-1" dirty="0">
                <a:solidFill>
                  <a:srgbClr val="0070C0"/>
                </a:solidFill>
                <a:latin typeface="Muli Regular"/>
                <a:cs typeface="Muli Regular"/>
              </a:rPr>
              <a:t>Vi</a:t>
            </a:r>
            <a:r>
              <a:rPr lang="en-US" b="0" spc="-1" dirty="0">
                <a:solidFill>
                  <a:srgbClr val="000000"/>
                </a:solidFill>
                <a:latin typeface="Muli Regular"/>
                <a:cs typeface="Muli Regular"/>
              </a:rPr>
              <a:t>rtual </a:t>
            </a:r>
            <a:r>
              <a:rPr lang="en-US" b="0" spc="-1" dirty="0">
                <a:solidFill>
                  <a:srgbClr val="0070C0"/>
                </a:solidFill>
                <a:latin typeface="Muli Regular"/>
                <a:cs typeface="Muli Regular"/>
              </a:rPr>
              <a:t>N</a:t>
            </a:r>
            <a:r>
              <a:rPr lang="en-US" b="0" spc="-1" dirty="0">
                <a:solidFill>
                  <a:srgbClr val="000000"/>
                </a:solidFill>
                <a:latin typeface="Muli Regular"/>
                <a:cs typeface="Muli Regular"/>
              </a:rPr>
              <a:t>eutron and </a:t>
            </a:r>
            <a:r>
              <a:rPr lang="en-US" b="0" spc="-1" dirty="0" err="1">
                <a:solidFill>
                  <a:srgbClr val="000000"/>
                </a:solidFill>
                <a:latin typeface="Muli Regular"/>
                <a:cs typeface="Muli Regular"/>
              </a:rPr>
              <a:t>x-ra</a:t>
            </a:r>
            <a:r>
              <a:rPr lang="en-US" b="0" spc="-1" dirty="0" err="1">
                <a:solidFill>
                  <a:srgbClr val="0070C0"/>
                </a:solidFill>
                <a:latin typeface="Muli Regular"/>
                <a:cs typeface="Muli Regular"/>
              </a:rPr>
              <a:t>Y</a:t>
            </a:r>
            <a:r>
              <a:rPr lang="en-US" b="0" spc="-1" dirty="0">
                <a:solidFill>
                  <a:srgbClr val="000000"/>
                </a:solidFill>
                <a:latin typeface="Muli Regular"/>
                <a:cs typeface="Muli Regular"/>
              </a:rPr>
              <a:t> </a:t>
            </a:r>
            <a:r>
              <a:rPr lang="en-US" b="0" spc="-1" dirty="0">
                <a:solidFill>
                  <a:srgbClr val="0070C0"/>
                </a:solidFill>
                <a:latin typeface="Muli Regular"/>
                <a:cs typeface="Muli Regular"/>
              </a:rPr>
              <a:t>L</a:t>
            </a:r>
            <a:r>
              <a:rPr lang="en-US" b="0" spc="-1" dirty="0">
                <a:solidFill>
                  <a:srgbClr val="000000"/>
                </a:solidFill>
                <a:latin typeface="Muli Regular"/>
                <a:cs typeface="Muli Regular"/>
              </a:rPr>
              <a:t>aboratory (</a:t>
            </a:r>
            <a:r>
              <a:rPr lang="en-US" spc="-1" dirty="0" err="1">
                <a:solidFill>
                  <a:srgbClr val="000000"/>
                </a:solidFill>
                <a:latin typeface="Muli Regular"/>
                <a:cs typeface="Muli Regular"/>
              </a:rPr>
              <a:t>ViNYL</a:t>
            </a:r>
            <a:r>
              <a:rPr lang="en-US" b="0" spc="-1" dirty="0">
                <a:solidFill>
                  <a:srgbClr val="000000"/>
                </a:solidFill>
                <a:latin typeface="Muli Regular"/>
                <a:cs typeface="Muli Regular"/>
              </a:rPr>
              <a:t>) will:</a:t>
            </a:r>
          </a:p>
          <a:p>
            <a:pPr marL="343260" indent="-342900">
              <a:lnSpc>
                <a:spcPct val="114000"/>
              </a:lnSpc>
              <a:spcBef>
                <a:spcPts val="1800"/>
              </a:spcBef>
              <a:buSzPct val="100045"/>
              <a:buFont typeface="Arial" panose="020B0604020202020204" pitchFamily="34" charset="0"/>
              <a:buChar char="•"/>
            </a:pPr>
            <a:r>
              <a:rPr lang="en-US" b="0" spc="-1" dirty="0">
                <a:solidFill>
                  <a:srgbClr val="000000"/>
                </a:solidFill>
                <a:latin typeface="Muli Regular"/>
                <a:cs typeface="Muli Regular"/>
              </a:rPr>
              <a:t>Offer services for simulation and modelling of photon and neutron instruments, as well as start-to-end simulations to describe entire experiments at photon and neutron facilities</a:t>
            </a:r>
          </a:p>
          <a:p>
            <a:pPr marL="343260" indent="-342900">
              <a:lnSpc>
                <a:spcPct val="114000"/>
              </a:lnSpc>
              <a:spcBef>
                <a:spcPts val="1800"/>
              </a:spcBef>
              <a:buSzPct val="100045"/>
              <a:buFont typeface="Arial" panose="020B0604020202020204" pitchFamily="34" charset="0"/>
              <a:buChar char="•"/>
            </a:pPr>
            <a:r>
              <a:rPr lang="en-US" b="0" spc="-1" dirty="0">
                <a:solidFill>
                  <a:srgbClr val="000000"/>
                </a:solidFill>
                <a:latin typeface="Muli Regular"/>
                <a:cs typeface="Muli Regular"/>
              </a:rPr>
              <a:t>Make simulation data services inter-operable among the involved partners, such as </a:t>
            </a:r>
            <a:r>
              <a:rPr lang="en-US" spc="-1" dirty="0">
                <a:solidFill>
                  <a:srgbClr val="000000"/>
                </a:solidFill>
                <a:latin typeface="Muli Regular"/>
                <a:cs typeface="Muli Regular"/>
              </a:rPr>
              <a:t>OASYS</a:t>
            </a:r>
            <a:r>
              <a:rPr lang="en-US" b="0" spc="-1" dirty="0">
                <a:solidFill>
                  <a:srgbClr val="000000"/>
                </a:solidFill>
                <a:latin typeface="Muli Regular"/>
                <a:cs typeface="Muli Regular"/>
              </a:rPr>
              <a:t>, </a:t>
            </a:r>
            <a:r>
              <a:rPr lang="en-US" spc="-1" dirty="0" err="1">
                <a:solidFill>
                  <a:srgbClr val="000000"/>
                </a:solidFill>
                <a:latin typeface="Muli Regular"/>
                <a:cs typeface="Muli Regular"/>
              </a:rPr>
              <a:t>McSTAS</a:t>
            </a:r>
            <a:r>
              <a:rPr lang="en-US" b="0" spc="-1" dirty="0">
                <a:solidFill>
                  <a:srgbClr val="000000"/>
                </a:solidFill>
                <a:latin typeface="Muli Regular"/>
                <a:cs typeface="Muli Regular"/>
              </a:rPr>
              <a:t> and </a:t>
            </a:r>
            <a:r>
              <a:rPr lang="en-US" u="sng" spc="-1" dirty="0">
                <a:solidFill>
                  <a:srgbClr val="000000"/>
                </a:solidFill>
                <a:latin typeface="Muli Regular"/>
                <a:cs typeface="Muli Regular"/>
              </a:rPr>
              <a:t>SIMEX</a:t>
            </a:r>
            <a:endParaRPr lang="en-US" spc="-1" dirty="0">
              <a:solidFill>
                <a:srgbClr val="000000"/>
              </a:solidFill>
              <a:latin typeface="Muli Regular"/>
              <a:cs typeface="Muli Regular"/>
            </a:endParaRPr>
          </a:p>
          <a:p>
            <a:pPr marL="343260" indent="-342900">
              <a:lnSpc>
                <a:spcPct val="114000"/>
              </a:lnSpc>
              <a:spcBef>
                <a:spcPts val="1800"/>
              </a:spcBef>
              <a:buSzPct val="100045"/>
              <a:buFont typeface="Arial" panose="020B0604020202020204" pitchFamily="34" charset="0"/>
              <a:buChar char="•"/>
            </a:pPr>
            <a:r>
              <a:rPr lang="en-US" b="0" spc="-1" dirty="0">
                <a:solidFill>
                  <a:srgbClr val="000000"/>
                </a:solidFill>
                <a:latin typeface="Muli Regular"/>
                <a:cs typeface="Muli Regular"/>
              </a:rPr>
              <a:t>Enable RIs to seamlessly link this experiment simulation services to their in-house data reduction, analysis, and visualization infrastructures. </a:t>
            </a:r>
          </a:p>
          <a:p>
            <a:pPr marL="342900" indent="-342900">
              <a:lnSpc>
                <a:spcPct val="114000"/>
              </a:lnSpc>
              <a:spcBef>
                <a:spcPts val="1800"/>
              </a:spcBef>
              <a:buFont typeface="Arial" panose="020B0604020202020204" pitchFamily="34" charset="0"/>
              <a:buChar char="•"/>
            </a:pPr>
            <a:r>
              <a:rPr lang="en-US" spc="-1" dirty="0">
                <a:solidFill>
                  <a:srgbClr val="000000"/>
                </a:solidFill>
                <a:latin typeface="Muli" pitchFamily="2" charset="77"/>
                <a:cs typeface="Muli Regular"/>
              </a:rPr>
              <a:t>SIMEX</a:t>
            </a:r>
            <a:r>
              <a:rPr lang="en-US" b="0" spc="-1" dirty="0">
                <a:solidFill>
                  <a:srgbClr val="000000"/>
                </a:solidFill>
                <a:latin typeface="Muli Regular"/>
                <a:cs typeface="Muli Regular"/>
              </a:rPr>
              <a:t> is responsible for photon experiment simulations</a:t>
            </a:r>
          </a:p>
          <a:p>
            <a:pPr marL="342900" indent="-342900">
              <a:buFont typeface="Arial" panose="020B0604020202020204" pitchFamily="34" charset="0"/>
              <a:buChar char="•"/>
            </a:pPr>
            <a:endParaRPr lang="en-US" dirty="0">
              <a:latin typeface="Muli Regular"/>
              <a:cs typeface="Muli Regular"/>
            </a:endParaRPr>
          </a:p>
        </p:txBody>
      </p:sp>
      <p:grpSp>
        <p:nvGrpSpPr>
          <p:cNvPr id="5" name="Group 4"/>
          <p:cNvGrpSpPr/>
          <p:nvPr/>
        </p:nvGrpSpPr>
        <p:grpSpPr>
          <a:xfrm>
            <a:off x="1681163" y="6360160"/>
            <a:ext cx="7691437" cy="345440"/>
            <a:chOff x="1681163" y="6228257"/>
            <a:chExt cx="7691437" cy="345440"/>
          </a:xfrm>
        </p:grpSpPr>
        <p:sp>
          <p:nvSpPr>
            <p:cNvPr id="6" name="object 17"/>
            <p:cNvSpPr txBox="1"/>
            <p:nvPr/>
          </p:nvSpPr>
          <p:spPr>
            <a:xfrm>
              <a:off x="2332113" y="6324600"/>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7" name="Rectangle 16"/>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WP5</a:t>
            </a:r>
          </a:p>
        </p:txBody>
      </p:sp>
    </p:spTree>
    <p:extLst>
      <p:ext uri="{BB962C8B-B14F-4D97-AF65-F5344CB8AC3E}">
        <p14:creationId xmlns:p14="http://schemas.microsoft.com/office/powerpoint/2010/main" val="275832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04800"/>
            <a:ext cx="11042650" cy="615950"/>
          </a:xfrm>
        </p:spPr>
        <p:txBody>
          <a:bodyPr/>
          <a:lstStyle/>
          <a:p>
            <a:r>
              <a:rPr lang="en-US" sz="4000" dirty="0">
                <a:solidFill>
                  <a:srgbClr val="A34773"/>
                </a:solidFill>
                <a:latin typeface="Muli Black"/>
                <a:cs typeface="Muli Black"/>
              </a:rPr>
              <a:t>Simulation services - </a:t>
            </a:r>
            <a:r>
              <a:rPr lang="en-US" sz="4000" dirty="0" err="1">
                <a:solidFill>
                  <a:srgbClr val="A34773"/>
                </a:solidFill>
                <a:latin typeface="Muli Black"/>
                <a:cs typeface="Muli Black"/>
              </a:rPr>
              <a:t>ViNYL</a:t>
            </a:r>
            <a:endParaRPr lang="en-US" sz="4000" dirty="0">
              <a:solidFill>
                <a:srgbClr val="A34773"/>
              </a:solidFill>
              <a:latin typeface="Muli Black"/>
              <a:cs typeface="Muli Black"/>
            </a:endParaRPr>
          </a:p>
        </p:txBody>
      </p:sp>
      <p:sp>
        <p:nvSpPr>
          <p:cNvPr id="3" name="Text Placeholder 2"/>
          <p:cNvSpPr>
            <a:spLocks noGrp="1"/>
          </p:cNvSpPr>
          <p:nvPr>
            <p:ph type="body" idx="4294967295"/>
          </p:nvPr>
        </p:nvSpPr>
        <p:spPr>
          <a:xfrm>
            <a:off x="685800" y="1295400"/>
            <a:ext cx="5181600" cy="4516749"/>
          </a:xfrm>
        </p:spPr>
        <p:txBody>
          <a:bodyPr/>
          <a:lstStyle/>
          <a:p>
            <a:pPr marL="432000" indent="-324000">
              <a:lnSpc>
                <a:spcPct val="114000"/>
              </a:lnSpc>
              <a:spcBef>
                <a:spcPts val="1134"/>
              </a:spcBef>
              <a:buClr>
                <a:srgbClr val="000000"/>
              </a:buClr>
              <a:buSzPct val="45000"/>
              <a:buFont typeface="Wingdings" charset="2"/>
              <a:buChar char=""/>
            </a:pPr>
            <a:r>
              <a:rPr lang="en-US" spc="-1" dirty="0">
                <a:solidFill>
                  <a:srgbClr val="000000"/>
                </a:solidFill>
                <a:latin typeface="Muli" pitchFamily="2" charset="77"/>
                <a:cs typeface="Muli Regular"/>
              </a:rPr>
              <a:t>SIMEX</a:t>
            </a:r>
            <a:r>
              <a:rPr lang="en-US" b="0" spc="-1" dirty="0">
                <a:solidFill>
                  <a:srgbClr val="000000"/>
                </a:solidFill>
                <a:latin typeface="Muli" pitchFamily="2" charset="77"/>
                <a:cs typeface="Muli Regular"/>
              </a:rPr>
              <a:t>: Start-to-end photon experiment simulation library (python)</a:t>
            </a:r>
          </a:p>
          <a:p>
            <a:pPr marL="432000" indent="-324000">
              <a:lnSpc>
                <a:spcPct val="114000"/>
              </a:lnSpc>
              <a:spcBef>
                <a:spcPts val="1134"/>
              </a:spcBef>
              <a:buClr>
                <a:srgbClr val="000000"/>
              </a:buClr>
              <a:buSzPct val="45000"/>
              <a:buFont typeface="Wingdings" charset="2"/>
              <a:buChar char=""/>
            </a:pPr>
            <a:r>
              <a:rPr lang="en-US" spc="-1" dirty="0" err="1">
                <a:solidFill>
                  <a:srgbClr val="000000"/>
                </a:solidFill>
                <a:latin typeface="Muli" pitchFamily="2" charset="77"/>
                <a:cs typeface="Muli Regular"/>
              </a:rPr>
              <a:t>McStas</a:t>
            </a:r>
            <a:r>
              <a:rPr lang="en-US" spc="-1" dirty="0">
                <a:solidFill>
                  <a:srgbClr val="000000"/>
                </a:solidFill>
                <a:latin typeface="Muli" pitchFamily="2" charset="77"/>
                <a:cs typeface="Muli Regular"/>
              </a:rPr>
              <a:t>-script</a:t>
            </a:r>
            <a:r>
              <a:rPr lang="en-US" b="0" spc="-1" dirty="0">
                <a:solidFill>
                  <a:srgbClr val="000000"/>
                </a:solidFill>
                <a:latin typeface="Muli" pitchFamily="2" charset="77"/>
                <a:cs typeface="Muli Regular"/>
              </a:rPr>
              <a:t>: python API for Neutron ray-tracing with </a:t>
            </a:r>
            <a:r>
              <a:rPr lang="en-US" b="0" spc="-1" dirty="0" err="1">
                <a:solidFill>
                  <a:srgbClr val="000000"/>
                </a:solidFill>
                <a:latin typeface="Muli" pitchFamily="2" charset="77"/>
                <a:cs typeface="Muli Regular"/>
              </a:rPr>
              <a:t>McStas</a:t>
            </a:r>
            <a:endParaRPr lang="en-US" b="0" spc="-1" dirty="0">
              <a:solidFill>
                <a:srgbClr val="000000"/>
              </a:solidFill>
              <a:latin typeface="Muli" pitchFamily="2" charset="77"/>
              <a:cs typeface="Muli Regular"/>
            </a:endParaRPr>
          </a:p>
          <a:p>
            <a:pPr marL="432000" indent="-324000">
              <a:lnSpc>
                <a:spcPct val="114000"/>
              </a:lnSpc>
              <a:spcBef>
                <a:spcPts val="1134"/>
              </a:spcBef>
              <a:buClr>
                <a:srgbClr val="000000"/>
              </a:buClr>
              <a:buSzPct val="45000"/>
              <a:buFont typeface="Wingdings" charset="2"/>
              <a:buChar char=""/>
            </a:pPr>
            <a:r>
              <a:rPr lang="en-US" spc="-1" dirty="0">
                <a:solidFill>
                  <a:srgbClr val="000000"/>
                </a:solidFill>
                <a:latin typeface="Muli" pitchFamily="2" charset="77"/>
                <a:cs typeface="Muli Regular"/>
              </a:rPr>
              <a:t>OASYS</a:t>
            </a:r>
            <a:r>
              <a:rPr lang="en-US" b="0" spc="-1" dirty="0">
                <a:solidFill>
                  <a:srgbClr val="000000"/>
                </a:solidFill>
                <a:latin typeface="Muli" pitchFamily="2" charset="77"/>
                <a:cs typeface="Muli Regular"/>
              </a:rPr>
              <a:t>: </a:t>
            </a:r>
            <a:r>
              <a:rPr lang="en-US" b="0" spc="-1" dirty="0" err="1">
                <a:solidFill>
                  <a:srgbClr val="000000"/>
                </a:solidFill>
                <a:latin typeface="Muli" pitchFamily="2" charset="77"/>
                <a:cs typeface="Muli Regular"/>
              </a:rPr>
              <a:t>Wavefront</a:t>
            </a:r>
            <a:r>
              <a:rPr lang="en-US" b="0" spc="-1" dirty="0">
                <a:solidFill>
                  <a:srgbClr val="000000"/>
                </a:solidFill>
                <a:latin typeface="Muli" pitchFamily="2" charset="77"/>
                <a:cs typeface="Muli Regular"/>
              </a:rPr>
              <a:t> propagation for beamline design (WISE)</a:t>
            </a:r>
          </a:p>
          <a:p>
            <a:pPr marL="432000" indent="-324000">
              <a:spcBef>
                <a:spcPts val="1417"/>
              </a:spcBef>
              <a:buClr>
                <a:srgbClr val="000000"/>
              </a:buClr>
              <a:buSzPct val="45000"/>
              <a:buFont typeface="Wingdings" charset="2"/>
              <a:buChar char=""/>
            </a:pPr>
            <a:r>
              <a:rPr lang="en-US" spc="-1" dirty="0">
                <a:solidFill>
                  <a:srgbClr val="000000"/>
                </a:solidFill>
                <a:latin typeface="Muli" pitchFamily="2" charset="77"/>
                <a:cs typeface="Muli Regular"/>
              </a:rPr>
              <a:t>EPOCH</a:t>
            </a:r>
            <a:r>
              <a:rPr lang="en-US" b="0" spc="-1" dirty="0">
                <a:solidFill>
                  <a:srgbClr val="000000"/>
                </a:solidFill>
                <a:latin typeface="Muli" pitchFamily="2" charset="77"/>
                <a:cs typeface="Muli Regular"/>
              </a:rPr>
              <a:t> particle in cell + </a:t>
            </a:r>
            <a:r>
              <a:rPr lang="en-US" b="0" spc="-1" dirty="0" err="1">
                <a:solidFill>
                  <a:srgbClr val="000000"/>
                </a:solidFill>
                <a:latin typeface="Muli" pitchFamily="2" charset="77"/>
                <a:cs typeface="Muli Regular"/>
              </a:rPr>
              <a:t>McStas</a:t>
            </a:r>
            <a:r>
              <a:rPr lang="en-US" b="0" spc="-1" dirty="0">
                <a:solidFill>
                  <a:srgbClr val="000000"/>
                </a:solidFill>
                <a:latin typeface="Muli" pitchFamily="2" charset="77"/>
                <a:cs typeface="Muli Regular"/>
              </a:rPr>
              <a:t>: Simulation of laser driven neutron sources and ray tracing</a:t>
            </a:r>
            <a:endParaRPr lang="en-US" dirty="0">
              <a:latin typeface="Muli" pitchFamily="2" charset="77"/>
              <a:cs typeface="Muli Regular"/>
            </a:endParaRPr>
          </a:p>
        </p:txBody>
      </p:sp>
      <p:pic>
        <p:nvPicPr>
          <p:cNvPr id="5" name="Picture 4"/>
          <p:cNvPicPr/>
          <p:nvPr/>
        </p:nvPicPr>
        <p:blipFill>
          <a:blip r:embed="rId2"/>
          <a:stretch/>
        </p:blipFill>
        <p:spPr>
          <a:xfrm>
            <a:off x="5562600" y="1371600"/>
            <a:ext cx="6307320" cy="4119120"/>
          </a:xfrm>
          <a:prstGeom prst="rect">
            <a:avLst/>
          </a:prstGeom>
          <a:ln>
            <a:noFill/>
          </a:ln>
        </p:spPr>
      </p:pic>
      <p:grpSp>
        <p:nvGrpSpPr>
          <p:cNvPr id="6" name="Group 5"/>
          <p:cNvGrpSpPr/>
          <p:nvPr/>
        </p:nvGrpSpPr>
        <p:grpSpPr>
          <a:xfrm>
            <a:off x="1681163" y="6228257"/>
            <a:ext cx="7691437" cy="345440"/>
            <a:chOff x="1681163" y="6228257"/>
            <a:chExt cx="7691437" cy="345440"/>
          </a:xfrm>
        </p:grpSpPr>
        <p:sp>
          <p:nvSpPr>
            <p:cNvPr id="7"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8"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9"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0"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1"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2"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3"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4"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5"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6"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7"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8" name="Rectangle 17"/>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WP5</a:t>
            </a:r>
          </a:p>
        </p:txBody>
      </p:sp>
    </p:spTree>
    <p:extLst>
      <p:ext uri="{BB962C8B-B14F-4D97-AF65-F5344CB8AC3E}">
        <p14:creationId xmlns:p14="http://schemas.microsoft.com/office/powerpoint/2010/main" val="1353704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DDA7-CB6A-6C44-9E71-AFC4CA2D070A}"/>
              </a:ext>
            </a:extLst>
          </p:cNvPr>
          <p:cNvSpPr>
            <a:spLocks noGrp="1"/>
          </p:cNvSpPr>
          <p:nvPr>
            <p:ph type="title" idx="4294967295"/>
          </p:nvPr>
        </p:nvSpPr>
        <p:spPr>
          <a:xfrm>
            <a:off x="457200" y="304800"/>
            <a:ext cx="4618038" cy="615950"/>
          </a:xfrm>
        </p:spPr>
        <p:txBody>
          <a:bodyPr/>
          <a:lstStyle/>
          <a:p>
            <a:r>
              <a:rPr lang="da-DK" sz="4000" dirty="0" err="1">
                <a:solidFill>
                  <a:srgbClr val="A34773"/>
                </a:solidFill>
                <a:latin typeface="Muli Black"/>
                <a:cs typeface="Muli Black"/>
              </a:rPr>
              <a:t>McStasScript</a:t>
            </a:r>
            <a:endParaRPr lang="da-DK" sz="4000" dirty="0">
              <a:solidFill>
                <a:srgbClr val="A34773"/>
              </a:solidFill>
              <a:latin typeface="Muli Black"/>
              <a:cs typeface="Muli Black"/>
            </a:endParaRPr>
          </a:p>
        </p:txBody>
      </p:sp>
      <p:sp>
        <p:nvSpPr>
          <p:cNvPr id="3" name="Content Placeholder 2">
            <a:extLst>
              <a:ext uri="{FF2B5EF4-FFF2-40B4-BE49-F238E27FC236}">
                <a16:creationId xmlns:a16="http://schemas.microsoft.com/office/drawing/2014/main" id="{EA54B50A-1B4E-7C4B-8759-7EA41AF18454}"/>
              </a:ext>
            </a:extLst>
          </p:cNvPr>
          <p:cNvSpPr>
            <a:spLocks noGrp="1"/>
          </p:cNvSpPr>
          <p:nvPr>
            <p:ph sz="half" idx="4294967295"/>
          </p:nvPr>
        </p:nvSpPr>
        <p:spPr>
          <a:xfrm>
            <a:off x="457200" y="1482725"/>
            <a:ext cx="5014913" cy="4481513"/>
          </a:xfrm>
        </p:spPr>
        <p:txBody>
          <a:bodyPr>
            <a:normAutofit/>
          </a:bodyPr>
          <a:lstStyle/>
          <a:p>
            <a:r>
              <a:rPr lang="da-DK" sz="2200" dirty="0" err="1"/>
              <a:t>Python</a:t>
            </a:r>
            <a:r>
              <a:rPr lang="da-DK" sz="2200" dirty="0"/>
              <a:t> API for </a:t>
            </a:r>
            <a:r>
              <a:rPr lang="da-DK" sz="2200" dirty="0" err="1"/>
              <a:t>McStas</a:t>
            </a:r>
            <a:endParaRPr lang="da-DK" sz="2200" dirty="0"/>
          </a:p>
          <a:p>
            <a:pPr lvl="1"/>
            <a:r>
              <a:rPr lang="da-DK" sz="2200" dirty="0" err="1"/>
              <a:t>Build</a:t>
            </a:r>
            <a:r>
              <a:rPr lang="da-DK" sz="2200" dirty="0"/>
              <a:t> instrument</a:t>
            </a:r>
          </a:p>
          <a:p>
            <a:pPr lvl="1"/>
            <a:r>
              <a:rPr lang="da-DK" sz="2200" dirty="0"/>
              <a:t>Run simulation</a:t>
            </a:r>
          </a:p>
          <a:p>
            <a:pPr lvl="1"/>
            <a:r>
              <a:rPr lang="da-DK" sz="2200" dirty="0"/>
              <a:t>Access </a:t>
            </a:r>
            <a:r>
              <a:rPr lang="da-DK" sz="2200" dirty="0" err="1"/>
              <a:t>produced</a:t>
            </a:r>
            <a:r>
              <a:rPr lang="da-DK" sz="2200" dirty="0"/>
              <a:t> data</a:t>
            </a:r>
          </a:p>
          <a:p>
            <a:pPr lvl="1"/>
            <a:r>
              <a:rPr lang="da-DK" sz="2200" dirty="0"/>
              <a:t>Plotting </a:t>
            </a:r>
            <a:r>
              <a:rPr lang="da-DK" sz="2200" dirty="0" err="1"/>
              <a:t>functionality</a:t>
            </a:r>
            <a:endParaRPr lang="da-DK" sz="2200" dirty="0"/>
          </a:p>
          <a:p>
            <a:r>
              <a:rPr lang="da-DK" sz="2200" dirty="0" err="1"/>
              <a:t>Developed</a:t>
            </a:r>
            <a:r>
              <a:rPr lang="da-DK" sz="2200" dirty="0"/>
              <a:t> in </a:t>
            </a:r>
            <a:r>
              <a:rPr lang="da-DK" sz="2200" dirty="0" err="1"/>
              <a:t>PaNOSC</a:t>
            </a:r>
            <a:r>
              <a:rPr lang="da-DK" sz="2200" dirty="0"/>
              <a:t> WP5</a:t>
            </a:r>
          </a:p>
          <a:p>
            <a:r>
              <a:rPr lang="da-DK" sz="2200" dirty="0" err="1"/>
              <a:t>Example</a:t>
            </a:r>
            <a:r>
              <a:rPr lang="da-DK" sz="2200" dirty="0"/>
              <a:t>: </a:t>
            </a:r>
            <a:r>
              <a:rPr lang="da-DK" sz="2200" dirty="0" err="1"/>
              <a:t>Powder</a:t>
            </a:r>
            <a:r>
              <a:rPr lang="da-DK" sz="2200" dirty="0"/>
              <a:t> </a:t>
            </a:r>
            <a:r>
              <a:rPr lang="da-DK" sz="2200" dirty="0" err="1"/>
              <a:t>simulated</a:t>
            </a:r>
            <a:r>
              <a:rPr lang="da-DK" sz="2200" dirty="0"/>
              <a:t> as </a:t>
            </a:r>
            <a:r>
              <a:rPr lang="da-DK" sz="2200" dirty="0" err="1"/>
              <a:t>crystals</a:t>
            </a:r>
            <a:endParaRPr lang="da-DK" sz="2200" dirty="0"/>
          </a:p>
          <a:p>
            <a:endParaRPr lang="da-DK" sz="2200" dirty="0"/>
          </a:p>
        </p:txBody>
      </p:sp>
      <p:grpSp>
        <p:nvGrpSpPr>
          <p:cNvPr id="33" name="Group 32">
            <a:extLst>
              <a:ext uri="{FF2B5EF4-FFF2-40B4-BE49-F238E27FC236}">
                <a16:creationId xmlns:a16="http://schemas.microsoft.com/office/drawing/2014/main" id="{6F5E5106-9582-744E-B31A-70499832CA4D}"/>
              </a:ext>
            </a:extLst>
          </p:cNvPr>
          <p:cNvGrpSpPr/>
          <p:nvPr/>
        </p:nvGrpSpPr>
        <p:grpSpPr>
          <a:xfrm>
            <a:off x="6019800" y="228600"/>
            <a:ext cx="5976664" cy="4066353"/>
            <a:chOff x="6077515" y="121496"/>
            <a:chExt cx="5976664" cy="4066353"/>
          </a:xfrm>
        </p:grpSpPr>
        <p:sp>
          <p:nvSpPr>
            <p:cNvPr id="7" name="Rectangle 6">
              <a:extLst>
                <a:ext uri="{FF2B5EF4-FFF2-40B4-BE49-F238E27FC236}">
                  <a16:creationId xmlns:a16="http://schemas.microsoft.com/office/drawing/2014/main" id="{1A848AB0-BE3D-E444-A05E-572C90FF9A35}"/>
                </a:ext>
              </a:extLst>
            </p:cNvPr>
            <p:cNvSpPr/>
            <p:nvPr/>
          </p:nvSpPr>
          <p:spPr>
            <a:xfrm>
              <a:off x="6077515" y="121496"/>
              <a:ext cx="5976664" cy="4066353"/>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23AD2DFC-E151-EF4D-8815-81E07A80F6D9}"/>
                </a:ext>
              </a:extLst>
            </p:cNvPr>
            <p:cNvSpPr/>
            <p:nvPr/>
          </p:nvSpPr>
          <p:spPr>
            <a:xfrm>
              <a:off x="6157696" y="3818371"/>
              <a:ext cx="5832648" cy="260273"/>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9" name="Rectangle 8">
              <a:extLst>
                <a:ext uri="{FF2B5EF4-FFF2-40B4-BE49-F238E27FC236}">
                  <a16:creationId xmlns:a16="http://schemas.microsoft.com/office/drawing/2014/main" id="{0FCE521D-F776-334B-A3AD-C8E0FDF9F41F}"/>
                </a:ext>
              </a:extLst>
            </p:cNvPr>
            <p:cNvSpPr/>
            <p:nvPr/>
          </p:nvSpPr>
          <p:spPr>
            <a:xfrm>
              <a:off x="6149523" y="3480313"/>
              <a:ext cx="5832648" cy="260273"/>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0" name="Rectangle 9">
              <a:extLst>
                <a:ext uri="{FF2B5EF4-FFF2-40B4-BE49-F238E27FC236}">
                  <a16:creationId xmlns:a16="http://schemas.microsoft.com/office/drawing/2014/main" id="{3B41B70E-CBD2-5A4A-A793-559BEC001C6D}"/>
                </a:ext>
              </a:extLst>
            </p:cNvPr>
            <p:cNvSpPr/>
            <p:nvPr/>
          </p:nvSpPr>
          <p:spPr>
            <a:xfrm>
              <a:off x="6149523" y="3142255"/>
              <a:ext cx="5832648" cy="260273"/>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1" name="Rectangle 10">
              <a:extLst>
                <a:ext uri="{FF2B5EF4-FFF2-40B4-BE49-F238E27FC236}">
                  <a16:creationId xmlns:a16="http://schemas.microsoft.com/office/drawing/2014/main" id="{8AA657B5-A5B4-934F-AB54-7EABEC65B1C0}"/>
                </a:ext>
              </a:extLst>
            </p:cNvPr>
            <p:cNvSpPr/>
            <p:nvPr/>
          </p:nvSpPr>
          <p:spPr>
            <a:xfrm>
              <a:off x="6161788" y="2821299"/>
              <a:ext cx="5832648" cy="256327"/>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2" name="Rectangle 11">
              <a:extLst>
                <a:ext uri="{FF2B5EF4-FFF2-40B4-BE49-F238E27FC236}">
                  <a16:creationId xmlns:a16="http://schemas.microsoft.com/office/drawing/2014/main" id="{60A32024-04BF-B148-A690-39C53722CF1A}"/>
                </a:ext>
              </a:extLst>
            </p:cNvPr>
            <p:cNvSpPr/>
            <p:nvPr/>
          </p:nvSpPr>
          <p:spPr>
            <a:xfrm>
              <a:off x="6162599" y="1842213"/>
              <a:ext cx="5832648" cy="894945"/>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3" name="Rectangle 12">
              <a:extLst>
                <a:ext uri="{FF2B5EF4-FFF2-40B4-BE49-F238E27FC236}">
                  <a16:creationId xmlns:a16="http://schemas.microsoft.com/office/drawing/2014/main" id="{15C831E4-7E49-6642-9739-3F3D7A390BBF}"/>
                </a:ext>
              </a:extLst>
            </p:cNvPr>
            <p:cNvSpPr/>
            <p:nvPr/>
          </p:nvSpPr>
          <p:spPr>
            <a:xfrm>
              <a:off x="6161788" y="1093107"/>
              <a:ext cx="5832648" cy="700468"/>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4" name="Rectangle 13">
              <a:extLst>
                <a:ext uri="{FF2B5EF4-FFF2-40B4-BE49-F238E27FC236}">
                  <a16:creationId xmlns:a16="http://schemas.microsoft.com/office/drawing/2014/main" id="{884036FF-3FCC-4549-9C08-0678B7256E28}"/>
                </a:ext>
              </a:extLst>
            </p:cNvPr>
            <p:cNvSpPr/>
            <p:nvPr/>
          </p:nvSpPr>
          <p:spPr>
            <a:xfrm>
              <a:off x="6149523" y="690420"/>
              <a:ext cx="5832648" cy="340761"/>
            </a:xfrm>
            <a:prstGeom prst="rect">
              <a:avLst/>
            </a:prstGeom>
            <a:solidFill>
              <a:srgbClr val="E0E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sp>
          <p:nvSpPr>
            <p:cNvPr id="15" name="TextBox 14">
              <a:extLst>
                <a:ext uri="{FF2B5EF4-FFF2-40B4-BE49-F238E27FC236}">
                  <a16:creationId xmlns:a16="http://schemas.microsoft.com/office/drawing/2014/main" id="{C786EE6B-102B-3B4C-ADC9-6B54C1375A5F}"/>
                </a:ext>
              </a:extLst>
            </p:cNvPr>
            <p:cNvSpPr txBox="1"/>
            <p:nvPr/>
          </p:nvSpPr>
          <p:spPr>
            <a:xfrm>
              <a:off x="6136170" y="291826"/>
              <a:ext cx="5918009" cy="3786818"/>
            </a:xfrm>
            <a:prstGeom prst="rect">
              <a:avLst/>
            </a:prstGeom>
            <a:noFill/>
          </p:spPr>
          <p:txBody>
            <a:bodyPr vert="horz" wrap="square" lIns="91440" tIns="45720" rIns="91440" bIns="45720" rtlCol="0" anchor="t">
              <a:noAutofit/>
            </a:bodyPr>
            <a:lstStyle/>
            <a:p>
              <a:endParaRPr lang="da-DK" sz="1400" dirty="0">
                <a:latin typeface="Muli Regular"/>
                <a:cs typeface="Muli Regular"/>
              </a:endParaRPr>
            </a:p>
            <a:p>
              <a:endParaRPr lang="da-DK" sz="1400" dirty="0">
                <a:latin typeface="Muli Regular"/>
                <a:cs typeface="Muli Regular"/>
              </a:endParaRPr>
            </a:p>
            <a:p>
              <a:r>
                <a:rPr lang="da-DK" sz="1400" dirty="0" err="1">
                  <a:latin typeface="Muli Regular"/>
                  <a:cs typeface="Muli Regular"/>
                </a:rPr>
                <a:t>Instr</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dirty="0" err="1">
                  <a:latin typeface="Muli Regular"/>
                  <a:cs typeface="Muli Regular"/>
                </a:rPr>
                <a:t>instr.McStas_instr</a:t>
              </a:r>
              <a:r>
                <a:rPr lang="da-DK" sz="1400" dirty="0">
                  <a:latin typeface="Muli Regular"/>
                  <a:cs typeface="Muli Regular"/>
                </a:rPr>
                <a:t>(</a:t>
              </a:r>
              <a:r>
                <a:rPr lang="da-DK" sz="1400" dirty="0">
                  <a:solidFill>
                    <a:schemeClr val="accent2">
                      <a:lumMod val="75000"/>
                    </a:schemeClr>
                  </a:solidFill>
                  <a:latin typeface="Muli Regular"/>
                  <a:cs typeface="Muli Regular"/>
                </a:rPr>
                <a:t>”</a:t>
              </a:r>
              <a:r>
                <a:rPr lang="da-DK" sz="1400" dirty="0" err="1">
                  <a:solidFill>
                    <a:schemeClr val="accent2">
                      <a:lumMod val="75000"/>
                    </a:schemeClr>
                  </a:solidFill>
                  <a:latin typeface="Muli Regular"/>
                  <a:cs typeface="Muli Regular"/>
                </a:rPr>
                <a:t>demo_instrument</a:t>
              </a:r>
              <a:r>
                <a:rPr lang="da-DK" sz="1400" dirty="0">
                  <a:solidFill>
                    <a:schemeClr val="accent2">
                      <a:lumMod val="75000"/>
                    </a:schemeClr>
                  </a:solidFill>
                  <a:latin typeface="Muli Regular"/>
                  <a:cs typeface="Muli Regular"/>
                </a:rPr>
                <a:t>"</a:t>
              </a:r>
              <a:r>
                <a:rPr lang="da-DK" sz="1400" dirty="0">
                  <a:latin typeface="Muli Regular"/>
                  <a:cs typeface="Muli Regular"/>
                </a:rPr>
                <a:t>)</a:t>
              </a:r>
            </a:p>
            <a:p>
              <a:endParaRPr lang="da-DK" sz="800" dirty="0">
                <a:latin typeface="Muli Regular"/>
                <a:cs typeface="Muli Regular"/>
              </a:endParaRPr>
            </a:p>
            <a:p>
              <a:r>
                <a:rPr lang="da-DK" sz="1400" dirty="0">
                  <a:latin typeface="Muli Regular"/>
                  <a:cs typeface="Muli Regular"/>
                </a:rPr>
                <a:t>source </a:t>
              </a:r>
              <a:r>
                <a:rPr lang="da-DK" sz="1400" dirty="0">
                  <a:solidFill>
                    <a:srgbClr val="7030A0"/>
                  </a:solidFill>
                  <a:latin typeface="Muli Regular"/>
                  <a:cs typeface="Muli Regular"/>
                </a:rPr>
                <a:t>=</a:t>
              </a:r>
              <a:r>
                <a:rPr lang="da-DK" sz="1400" dirty="0">
                  <a:latin typeface="Muli Regular"/>
                  <a:cs typeface="Muli Regular"/>
                </a:rPr>
                <a:t> </a:t>
              </a:r>
              <a:r>
                <a:rPr lang="da-DK" sz="1400" dirty="0" err="1">
                  <a:latin typeface="Muli Regular"/>
                  <a:cs typeface="Muli Regular"/>
                </a:rPr>
                <a:t>Instr.add_component</a:t>
              </a:r>
              <a:r>
                <a:rPr lang="da-DK" sz="1400" dirty="0">
                  <a:latin typeface="Muli Regular"/>
                  <a:cs typeface="Muli Regular"/>
                </a:rPr>
                <a:t>(</a:t>
              </a:r>
              <a:r>
                <a:rPr lang="da-DK" sz="1400" dirty="0">
                  <a:solidFill>
                    <a:schemeClr val="accent2">
                      <a:lumMod val="75000"/>
                    </a:schemeClr>
                  </a:solidFill>
                  <a:latin typeface="Muli Regular"/>
                  <a:cs typeface="Muli Regular"/>
                </a:rPr>
                <a:t>”source”</a:t>
              </a:r>
              <a:r>
                <a:rPr lang="da-DK" sz="1400" dirty="0">
                  <a:latin typeface="Muli Regular"/>
                  <a:cs typeface="Muli Regular"/>
                </a:rPr>
                <a:t>,</a:t>
              </a:r>
              <a:r>
                <a:rPr lang="da-DK" sz="1400" dirty="0">
                  <a:solidFill>
                    <a:schemeClr val="accent2">
                      <a:lumMod val="75000"/>
                    </a:schemeClr>
                  </a:solidFill>
                  <a:latin typeface="Muli Regular"/>
                  <a:cs typeface="Muli Regular"/>
                </a:rPr>
                <a:t> ”</a:t>
              </a:r>
              <a:r>
                <a:rPr lang="da-DK" sz="1400" dirty="0" err="1">
                  <a:solidFill>
                    <a:schemeClr val="accent2">
                      <a:lumMod val="75000"/>
                    </a:schemeClr>
                  </a:solidFill>
                  <a:latin typeface="Muli Regular"/>
                  <a:cs typeface="Muli Regular"/>
                </a:rPr>
                <a:t>Source_simple</a:t>
              </a:r>
              <a:r>
                <a:rPr lang="da-DK" sz="1400" dirty="0">
                  <a:solidFill>
                    <a:schemeClr val="accent2">
                      <a:lumMod val="75000"/>
                    </a:schemeClr>
                  </a:solidFill>
                  <a:latin typeface="Muli Regular"/>
                  <a:cs typeface="Muli Regular"/>
                </a:rPr>
                <a:t>”</a:t>
              </a:r>
              <a:r>
                <a:rPr lang="da-DK" sz="1400" dirty="0">
                  <a:latin typeface="Muli Regular"/>
                  <a:cs typeface="Muli Regular"/>
                </a:rPr>
                <a:t>)</a:t>
              </a:r>
            </a:p>
            <a:p>
              <a:r>
                <a:rPr lang="da-DK" sz="1400" dirty="0" err="1">
                  <a:latin typeface="Muli Regular"/>
                  <a:cs typeface="Muli Regular"/>
                </a:rPr>
                <a:t>source.xwidth</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0.12</a:t>
              </a:r>
              <a:r>
                <a:rPr lang="da-DK" sz="1400" dirty="0">
                  <a:latin typeface="Muli Regular"/>
                  <a:cs typeface="Muli Regular"/>
                </a:rPr>
                <a:t>; </a:t>
              </a:r>
              <a:r>
                <a:rPr lang="da-DK" sz="1400" dirty="0" err="1">
                  <a:latin typeface="Muli Regular"/>
                  <a:cs typeface="Muli Regular"/>
                </a:rPr>
                <a:t>source.yheight</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0.12</a:t>
              </a:r>
              <a:r>
                <a:rPr lang="da-DK" sz="1400" dirty="0">
                  <a:latin typeface="Muli Regular"/>
                  <a:cs typeface="Muli Regular"/>
                </a:rPr>
                <a:t> </a:t>
              </a:r>
            </a:p>
            <a:p>
              <a:r>
                <a:rPr lang="da-DK" sz="1400" dirty="0">
                  <a:latin typeface="Muli Regular"/>
                  <a:cs typeface="Muli Regular"/>
                </a:rPr>
                <a:t>source.lambda0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5.0</a:t>
              </a:r>
              <a:r>
                <a:rPr lang="da-DK" sz="1400" dirty="0">
                  <a:latin typeface="Muli Regular"/>
                  <a:cs typeface="Muli Regular"/>
                </a:rPr>
                <a:t>; </a:t>
              </a:r>
              <a:r>
                <a:rPr lang="da-DK" sz="1400" dirty="0" err="1">
                  <a:latin typeface="Muli Regular"/>
                  <a:cs typeface="Muli Regular"/>
                </a:rPr>
                <a:t>source.dlambda</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3.0</a:t>
              </a:r>
              <a:endParaRPr lang="da-DK" sz="1400" dirty="0">
                <a:latin typeface="Muli Regular"/>
                <a:cs typeface="Muli Regular"/>
              </a:endParaRPr>
            </a:p>
            <a:p>
              <a:endParaRPr lang="da-DK" sz="800" dirty="0">
                <a:latin typeface="Muli Regular"/>
                <a:ea typeface="Menlo" panose="020B0609030804020204" pitchFamily="49" charset="0"/>
                <a:cs typeface="Muli Regular"/>
              </a:endParaRPr>
            </a:p>
            <a:p>
              <a:r>
                <a:rPr lang="da-DK" sz="1400" dirty="0">
                  <a:latin typeface="Muli Regular"/>
                  <a:cs typeface="Muli Regular"/>
                </a:rPr>
                <a:t>sample </a:t>
              </a:r>
              <a:r>
                <a:rPr lang="da-DK" sz="1400" dirty="0">
                  <a:solidFill>
                    <a:srgbClr val="7030A0"/>
                  </a:solidFill>
                  <a:latin typeface="Muli Regular"/>
                  <a:cs typeface="Muli Regular"/>
                </a:rPr>
                <a:t>=</a:t>
              </a:r>
              <a:r>
                <a:rPr lang="da-DK" sz="1400" dirty="0">
                  <a:latin typeface="Muli Regular"/>
                  <a:cs typeface="Muli Regular"/>
                </a:rPr>
                <a:t> </a:t>
              </a:r>
              <a:r>
                <a:rPr lang="da-DK" sz="1400" dirty="0" err="1">
                  <a:latin typeface="Muli Regular"/>
                  <a:cs typeface="Muli Regular"/>
                </a:rPr>
                <a:t>Instr.add_component</a:t>
              </a:r>
              <a:r>
                <a:rPr lang="da-DK" sz="1400" dirty="0">
                  <a:latin typeface="Muli Regular"/>
                  <a:cs typeface="Muli Regular"/>
                </a:rPr>
                <a:t>(</a:t>
              </a:r>
              <a:r>
                <a:rPr lang="da-DK" sz="1400" dirty="0">
                  <a:solidFill>
                    <a:schemeClr val="accent2">
                      <a:lumMod val="75000"/>
                    </a:schemeClr>
                  </a:solidFill>
                  <a:latin typeface="Muli Regular"/>
                  <a:cs typeface="Muli Regular"/>
                </a:rPr>
                <a:t>”sample”</a:t>
              </a:r>
              <a:r>
                <a:rPr lang="da-DK" sz="1400" dirty="0">
                  <a:latin typeface="Muli Regular"/>
                  <a:cs typeface="Muli Regular"/>
                </a:rPr>
                <a:t>, </a:t>
              </a:r>
              <a:r>
                <a:rPr lang="da-DK" sz="1400" dirty="0">
                  <a:solidFill>
                    <a:schemeClr val="accent2">
                      <a:lumMod val="75000"/>
                    </a:schemeClr>
                  </a:solidFill>
                  <a:latin typeface="Muli Regular"/>
                  <a:cs typeface="Muli Regular"/>
                </a:rPr>
                <a:t>”</a:t>
              </a:r>
              <a:r>
                <a:rPr lang="da-DK" sz="1400" dirty="0" err="1">
                  <a:solidFill>
                    <a:schemeClr val="accent2">
                      <a:lumMod val="75000"/>
                    </a:schemeClr>
                  </a:solidFill>
                  <a:latin typeface="Muli Regular"/>
                  <a:cs typeface="Muli Regular"/>
                </a:rPr>
                <a:t>PowderN</a:t>
              </a:r>
              <a:r>
                <a:rPr lang="da-DK" sz="1400" dirty="0">
                  <a:solidFill>
                    <a:schemeClr val="accent2">
                      <a:lumMod val="75000"/>
                    </a:schemeClr>
                  </a:solidFill>
                  <a:latin typeface="Muli Regular"/>
                  <a:cs typeface="Muli Regular"/>
                </a:rPr>
                <a:t>”</a:t>
              </a:r>
              <a:r>
                <a:rPr lang="da-DK" sz="1400" dirty="0">
                  <a:latin typeface="Muli Regular"/>
                  <a:cs typeface="Muli Regular"/>
                </a:rPr>
                <a:t>,</a:t>
              </a:r>
            </a:p>
            <a:p>
              <a:r>
                <a:rPr lang="da-DK" sz="1400" dirty="0">
                  <a:latin typeface="Muli Regular"/>
                  <a:cs typeface="Muli Regular"/>
                </a:rPr>
                <a:t>		                AT</a:t>
              </a:r>
              <a:r>
                <a:rPr lang="da-DK" sz="1400" dirty="0">
                  <a:solidFill>
                    <a:srgbClr val="7030A0"/>
                  </a:solidFill>
                  <a:latin typeface="Muli Regular"/>
                  <a:cs typeface="Muli Regular"/>
                </a:rPr>
                <a:t>=</a:t>
              </a:r>
              <a:r>
                <a:rPr lang="da-DK" sz="1400" dirty="0">
                  <a:latin typeface="Muli Regular"/>
                  <a:cs typeface="Muli Regular"/>
                </a:rPr>
                <a:t>[</a:t>
              </a:r>
              <a:r>
                <a:rPr lang="da-DK" sz="1400" b="1" dirty="0">
                  <a:solidFill>
                    <a:srgbClr val="00B050"/>
                  </a:solidFill>
                  <a:latin typeface="Muli Regular"/>
                  <a:cs typeface="Muli Regular"/>
                </a:rPr>
                <a:t>0</a:t>
              </a:r>
              <a:r>
                <a:rPr lang="da-DK" sz="1400" dirty="0">
                  <a:latin typeface="Muli Regular"/>
                  <a:cs typeface="Muli Regular"/>
                </a:rPr>
                <a:t>,</a:t>
              </a:r>
              <a:r>
                <a:rPr lang="da-DK" sz="1400" b="1" dirty="0">
                  <a:solidFill>
                    <a:srgbClr val="00B050"/>
                  </a:solidFill>
                  <a:latin typeface="Muli Regular"/>
                  <a:cs typeface="Muli Regular"/>
                </a:rPr>
                <a:t>0</a:t>
              </a:r>
              <a:r>
                <a:rPr lang="da-DK" sz="1400" dirty="0">
                  <a:latin typeface="Muli Regular"/>
                  <a:cs typeface="Muli Regular"/>
                </a:rPr>
                <a:t>,</a:t>
              </a:r>
              <a:r>
                <a:rPr lang="da-DK" sz="1400" b="1" dirty="0">
                  <a:solidFill>
                    <a:srgbClr val="00B050"/>
                  </a:solidFill>
                  <a:latin typeface="Muli Regular"/>
                  <a:cs typeface="Muli Regular"/>
                </a:rPr>
                <a:t>1</a:t>
              </a:r>
              <a:r>
                <a:rPr lang="da-DK" sz="1400" dirty="0">
                  <a:latin typeface="Muli Regular"/>
                  <a:cs typeface="Muli Regular"/>
                </a:rPr>
                <a:t>], RELATIVE</a:t>
              </a:r>
              <a:r>
                <a:rPr lang="da-DK" sz="1400" dirty="0">
                  <a:solidFill>
                    <a:srgbClr val="7030A0"/>
                  </a:solidFill>
                  <a:latin typeface="Muli Regular"/>
                  <a:cs typeface="Muli Regular"/>
                </a:rPr>
                <a:t>=</a:t>
              </a:r>
              <a:r>
                <a:rPr lang="da-DK" sz="1400" dirty="0">
                  <a:solidFill>
                    <a:schemeClr val="accent2">
                      <a:lumMod val="75000"/>
                    </a:schemeClr>
                  </a:solidFill>
                  <a:latin typeface="Muli Regular"/>
                  <a:cs typeface="Muli Regular"/>
                </a:rPr>
                <a:t>”source”</a:t>
              </a:r>
              <a:r>
                <a:rPr lang="da-DK" sz="1400" dirty="0">
                  <a:latin typeface="Muli Regular"/>
                  <a:cs typeface="Muli Regular"/>
                </a:rPr>
                <a:t>)</a:t>
              </a:r>
            </a:p>
            <a:p>
              <a:r>
                <a:rPr lang="da-DK" sz="1400" dirty="0" err="1">
                  <a:latin typeface="Muli Regular"/>
                  <a:cs typeface="Muli Regular"/>
                </a:rPr>
                <a:t>sample.radius</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0.01</a:t>
              </a:r>
              <a:r>
                <a:rPr lang="da-DK" sz="1400" dirty="0">
                  <a:latin typeface="Muli Regular"/>
                  <a:cs typeface="Muli Regular"/>
                </a:rPr>
                <a:t>; </a:t>
              </a:r>
              <a:r>
                <a:rPr lang="da-DK" sz="1400" dirty="0" err="1">
                  <a:latin typeface="Muli Regular"/>
                  <a:cs typeface="Muli Regular"/>
                </a:rPr>
                <a:t>sample.yheight</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0.03</a:t>
              </a:r>
              <a:endParaRPr lang="da-DK" sz="1400" dirty="0">
                <a:latin typeface="Muli Regular"/>
                <a:cs typeface="Muli Regular"/>
              </a:endParaRPr>
            </a:p>
            <a:p>
              <a:r>
                <a:rPr lang="da-DK" sz="1400" dirty="0" err="1">
                  <a:latin typeface="Muli Regular"/>
                  <a:cs typeface="Muli Regular"/>
                </a:rPr>
                <a:t>sample.reflections</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dirty="0">
                  <a:solidFill>
                    <a:schemeClr val="accent2">
                      <a:lumMod val="75000"/>
                    </a:schemeClr>
                  </a:solidFill>
                  <a:latin typeface="Muli Regular"/>
                  <a:cs typeface="Muli Regular"/>
                </a:rPr>
                <a:t>”\”</a:t>
              </a:r>
              <a:r>
                <a:rPr lang="da-DK" sz="1400" dirty="0" err="1">
                  <a:solidFill>
                    <a:schemeClr val="accent2">
                      <a:lumMod val="75000"/>
                    </a:schemeClr>
                  </a:solidFill>
                  <a:latin typeface="Muli Regular"/>
                  <a:cs typeface="Muli Regular"/>
                </a:rPr>
                <a:t>Cu.laz</a:t>
              </a:r>
              <a:r>
                <a:rPr lang="da-DK" sz="1400" dirty="0">
                  <a:solidFill>
                    <a:schemeClr val="accent2">
                      <a:lumMod val="75000"/>
                    </a:schemeClr>
                  </a:solidFill>
                  <a:latin typeface="Muli Regular"/>
                  <a:cs typeface="Muli Regular"/>
                </a:rPr>
                <a:t>\””</a:t>
              </a:r>
            </a:p>
            <a:p>
              <a:endParaRPr lang="da-DK" sz="800" dirty="0">
                <a:latin typeface="Muli Regular"/>
                <a:cs typeface="Muli Regular"/>
              </a:endParaRPr>
            </a:p>
            <a:p>
              <a:r>
                <a:rPr lang="da-DK" sz="1400" dirty="0">
                  <a:latin typeface="Muli Regular"/>
                  <a:cs typeface="Muli Regular"/>
                </a:rPr>
                <a:t>[… </a:t>
              </a:r>
              <a:r>
                <a:rPr lang="da-DK" sz="1400" dirty="0" err="1">
                  <a:latin typeface="Muli Regular"/>
                  <a:cs typeface="Muli Regular"/>
                </a:rPr>
                <a:t>add</a:t>
              </a:r>
              <a:r>
                <a:rPr lang="da-DK" sz="1400" dirty="0">
                  <a:latin typeface="Muli Regular"/>
                  <a:cs typeface="Muli Regular"/>
                </a:rPr>
                <a:t> monitors …]</a:t>
              </a:r>
            </a:p>
            <a:p>
              <a:endParaRPr lang="da-DK" sz="800" dirty="0">
                <a:latin typeface="Muli Regular"/>
                <a:cs typeface="Muli Regular"/>
              </a:endParaRPr>
            </a:p>
            <a:p>
              <a:r>
                <a:rPr lang="da-DK" sz="1400" dirty="0">
                  <a:latin typeface="Muli Regular"/>
                  <a:cs typeface="Muli Regular"/>
                </a:rPr>
                <a:t>Data </a:t>
              </a:r>
              <a:r>
                <a:rPr lang="da-DK" sz="1400" dirty="0">
                  <a:solidFill>
                    <a:srgbClr val="7030A0"/>
                  </a:solidFill>
                  <a:latin typeface="Muli Regular"/>
                  <a:cs typeface="Muli Regular"/>
                </a:rPr>
                <a:t>=</a:t>
              </a:r>
              <a:r>
                <a:rPr lang="da-DK" sz="1400" dirty="0">
                  <a:latin typeface="Muli Regular"/>
                  <a:cs typeface="Muli Regular"/>
                </a:rPr>
                <a:t> </a:t>
              </a:r>
              <a:r>
                <a:rPr lang="da-DK" sz="1400" dirty="0" err="1">
                  <a:latin typeface="Muli Regular"/>
                  <a:cs typeface="Muli Regular"/>
                </a:rPr>
                <a:t>Instr.run_full_simulation</a:t>
              </a:r>
              <a:r>
                <a:rPr lang="da-DK" sz="1400" dirty="0">
                  <a:latin typeface="Muli Regular"/>
                  <a:cs typeface="Muli Regular"/>
                </a:rPr>
                <a:t>(</a:t>
              </a:r>
              <a:r>
                <a:rPr lang="da-DK" sz="1400" dirty="0" err="1">
                  <a:latin typeface="Muli Regular"/>
                  <a:cs typeface="Muli Regular"/>
                </a:rPr>
                <a:t>foldername</a:t>
              </a:r>
              <a:r>
                <a:rPr lang="da-DK" sz="1400" dirty="0">
                  <a:solidFill>
                    <a:srgbClr val="7030A0"/>
                  </a:solidFill>
                  <a:latin typeface="Muli Regular"/>
                  <a:cs typeface="Muli Regular"/>
                </a:rPr>
                <a:t>=</a:t>
              </a:r>
              <a:r>
                <a:rPr lang="da-DK" sz="1400" dirty="0">
                  <a:solidFill>
                    <a:schemeClr val="accent2">
                      <a:lumMod val="75000"/>
                    </a:schemeClr>
                  </a:solidFill>
                  <a:latin typeface="Muli Regular"/>
                  <a:cs typeface="Muli Regular"/>
                </a:rPr>
                <a:t>”demo”</a:t>
              </a:r>
              <a:r>
                <a:rPr lang="da-DK" sz="1400" dirty="0">
                  <a:latin typeface="Muli Regular"/>
                  <a:cs typeface="Muli Regular"/>
                </a:rPr>
                <a:t>, </a:t>
              </a:r>
              <a:r>
                <a:rPr lang="da-DK" sz="1400" dirty="0" err="1">
                  <a:latin typeface="Muli Regular"/>
                  <a:cs typeface="Muli Regular"/>
                </a:rPr>
                <a:t>ncount</a:t>
              </a:r>
              <a:r>
                <a:rPr lang="da-DK" sz="1400" dirty="0">
                  <a:solidFill>
                    <a:srgbClr val="7030A0"/>
                  </a:solidFill>
                  <a:latin typeface="Muli Regular"/>
                  <a:cs typeface="Muli Regular"/>
                </a:rPr>
                <a:t>=</a:t>
              </a:r>
              <a:r>
                <a:rPr lang="da-DK" sz="1400" b="1" dirty="0">
                  <a:solidFill>
                    <a:srgbClr val="00B050"/>
                  </a:solidFill>
                  <a:latin typeface="Muli Regular"/>
                  <a:cs typeface="Muli Regular"/>
                </a:rPr>
                <a:t>1E7</a:t>
              </a:r>
              <a:r>
                <a:rPr lang="da-DK" sz="1400" dirty="0">
                  <a:latin typeface="Muli Regular"/>
                  <a:cs typeface="Muli Regular"/>
                </a:rPr>
                <a:t>)</a:t>
              </a:r>
            </a:p>
            <a:p>
              <a:endParaRPr lang="da-DK" sz="800" dirty="0">
                <a:latin typeface="Muli Regular"/>
                <a:cs typeface="Muli Regular"/>
              </a:endParaRPr>
            </a:p>
            <a:p>
              <a:r>
                <a:rPr lang="da-DK" sz="1400" dirty="0">
                  <a:latin typeface="Muli Regular"/>
                  <a:cs typeface="Muli Regular"/>
                </a:rPr>
                <a:t>Data[0].</a:t>
              </a:r>
              <a:r>
                <a:rPr lang="da-DK" sz="1400" dirty="0" err="1">
                  <a:latin typeface="Muli Regular"/>
                  <a:cs typeface="Muli Regular"/>
                </a:rPr>
                <a:t>Intensity</a:t>
              </a:r>
              <a:r>
                <a:rPr lang="da-DK" sz="1400" dirty="0">
                  <a:latin typeface="Muli Regular"/>
                  <a:cs typeface="Muli Regular"/>
                </a:rPr>
                <a:t> +</a:t>
              </a:r>
              <a:r>
                <a:rPr lang="da-DK" sz="1400" dirty="0">
                  <a:solidFill>
                    <a:srgbClr val="7030A0"/>
                  </a:solidFill>
                  <a:latin typeface="Muli Regular"/>
                  <a:cs typeface="Muli Regular"/>
                </a:rPr>
                <a:t>=</a:t>
              </a:r>
              <a:r>
                <a:rPr lang="da-DK" sz="1400" dirty="0">
                  <a:latin typeface="Muli Regular"/>
                  <a:cs typeface="Muli Regular"/>
                </a:rPr>
                <a:t> </a:t>
              </a:r>
              <a:r>
                <a:rPr lang="da-DK" sz="1400" b="1" dirty="0">
                  <a:solidFill>
                    <a:srgbClr val="00B050"/>
                  </a:solidFill>
                  <a:latin typeface="Muli Regular"/>
                  <a:cs typeface="Muli Regular"/>
                </a:rPr>
                <a:t>12.2  </a:t>
              </a:r>
              <a:r>
                <a:rPr lang="da-DK" sz="1400" dirty="0">
                  <a:solidFill>
                    <a:schemeClr val="accent5">
                      <a:lumMod val="75000"/>
                    </a:schemeClr>
                  </a:solidFill>
                  <a:latin typeface="Muli Regular"/>
                  <a:cs typeface="Muli Regular"/>
                </a:rPr>
                <a:t># </a:t>
              </a:r>
              <a:r>
                <a:rPr lang="da-DK" sz="1400" dirty="0" err="1">
                  <a:solidFill>
                    <a:schemeClr val="accent5">
                      <a:lumMod val="75000"/>
                    </a:schemeClr>
                  </a:solidFill>
                  <a:latin typeface="Muli Regular"/>
                  <a:cs typeface="Muli Regular"/>
                </a:rPr>
                <a:t>Add</a:t>
              </a:r>
              <a:r>
                <a:rPr lang="da-DK" sz="1400" dirty="0">
                  <a:solidFill>
                    <a:schemeClr val="accent5">
                      <a:lumMod val="75000"/>
                    </a:schemeClr>
                  </a:solidFill>
                  <a:latin typeface="Muli Regular"/>
                  <a:cs typeface="Muli Regular"/>
                </a:rPr>
                <a:t> </a:t>
              </a:r>
              <a:r>
                <a:rPr lang="da-DK" sz="1400" dirty="0" err="1">
                  <a:solidFill>
                    <a:schemeClr val="accent5">
                      <a:lumMod val="75000"/>
                    </a:schemeClr>
                  </a:solidFill>
                  <a:latin typeface="Muli Regular"/>
                  <a:cs typeface="Muli Regular"/>
                </a:rPr>
                <a:t>artificial</a:t>
              </a:r>
              <a:r>
                <a:rPr lang="da-DK" sz="1400" dirty="0">
                  <a:solidFill>
                    <a:schemeClr val="accent5">
                      <a:lumMod val="75000"/>
                    </a:schemeClr>
                  </a:solidFill>
                  <a:latin typeface="Muli Regular"/>
                  <a:cs typeface="Muli Regular"/>
                </a:rPr>
                <a:t> </a:t>
              </a:r>
              <a:r>
                <a:rPr lang="da-DK" sz="1400" dirty="0" err="1">
                  <a:solidFill>
                    <a:schemeClr val="accent5">
                      <a:lumMod val="75000"/>
                    </a:schemeClr>
                  </a:solidFill>
                  <a:latin typeface="Muli Regular"/>
                  <a:cs typeface="Muli Regular"/>
                </a:rPr>
                <a:t>background</a:t>
              </a:r>
              <a:endParaRPr lang="da-DK" sz="1400" dirty="0">
                <a:solidFill>
                  <a:schemeClr val="accent5">
                    <a:lumMod val="75000"/>
                  </a:schemeClr>
                </a:solidFill>
                <a:latin typeface="Muli Regular"/>
                <a:cs typeface="Muli Regular"/>
              </a:endParaRPr>
            </a:p>
            <a:p>
              <a:endParaRPr lang="da-DK" sz="800" dirty="0">
                <a:latin typeface="Muli Regular"/>
                <a:cs typeface="Muli Regular"/>
              </a:endParaRPr>
            </a:p>
            <a:p>
              <a:r>
                <a:rPr lang="da-DK" sz="1400" dirty="0" err="1">
                  <a:latin typeface="Muli Regular"/>
                  <a:cs typeface="Muli Regular"/>
                </a:rPr>
                <a:t>functions.make_sub_plot</a:t>
              </a:r>
              <a:r>
                <a:rPr lang="da-DK" sz="1400" dirty="0">
                  <a:latin typeface="Muli Regular"/>
                  <a:cs typeface="Muli Regular"/>
                </a:rPr>
                <a:t>(Data) </a:t>
              </a:r>
              <a:r>
                <a:rPr lang="da-DK" sz="1400" dirty="0">
                  <a:solidFill>
                    <a:schemeClr val="accent5">
                      <a:lumMod val="75000"/>
                    </a:schemeClr>
                  </a:solidFill>
                  <a:latin typeface="Muli Regular"/>
                  <a:cs typeface="Muli Regular"/>
                </a:rPr>
                <a:t># plots the </a:t>
              </a:r>
              <a:r>
                <a:rPr lang="da-DK" sz="1400" dirty="0" err="1">
                  <a:solidFill>
                    <a:schemeClr val="accent5">
                      <a:lumMod val="75000"/>
                    </a:schemeClr>
                  </a:solidFill>
                  <a:latin typeface="Muli Regular"/>
                  <a:cs typeface="Muli Regular"/>
                </a:rPr>
                <a:t>simulated</a:t>
              </a:r>
              <a:r>
                <a:rPr lang="da-DK" sz="1400" dirty="0">
                  <a:solidFill>
                    <a:schemeClr val="accent5">
                      <a:lumMod val="75000"/>
                    </a:schemeClr>
                  </a:solidFill>
                  <a:latin typeface="Muli Regular"/>
                  <a:cs typeface="Muli Regular"/>
                </a:rPr>
                <a:t> data</a:t>
              </a:r>
            </a:p>
            <a:p>
              <a:endParaRPr lang="da-DK" sz="1400" dirty="0">
                <a:latin typeface="Muli Regular"/>
                <a:cs typeface="Muli Regular"/>
              </a:endParaRPr>
            </a:p>
          </p:txBody>
        </p:sp>
        <p:sp>
          <p:nvSpPr>
            <p:cNvPr id="16" name="TextBox 15">
              <a:extLst>
                <a:ext uri="{FF2B5EF4-FFF2-40B4-BE49-F238E27FC236}">
                  <a16:creationId xmlns:a16="http://schemas.microsoft.com/office/drawing/2014/main" id="{F9C55764-6783-ED45-BF0C-E67476207BB1}"/>
                </a:ext>
              </a:extLst>
            </p:cNvPr>
            <p:cNvSpPr txBox="1"/>
            <p:nvPr/>
          </p:nvSpPr>
          <p:spPr>
            <a:xfrm>
              <a:off x="6711823" y="202483"/>
              <a:ext cx="4838328" cy="500056"/>
            </a:xfrm>
            <a:prstGeom prst="rect">
              <a:avLst/>
            </a:prstGeom>
          </p:spPr>
          <p:txBody>
            <a:bodyPr vert="horz" wrap="square" lIns="91440" tIns="45720" rIns="91440" bIns="45720" rtlCol="0" anchor="t">
              <a:normAutofit/>
            </a:bodyPr>
            <a:lstStyle/>
            <a:p>
              <a:pPr algn="ctr"/>
              <a:r>
                <a:rPr lang="da-DK" sz="2400" i="1" dirty="0" err="1">
                  <a:latin typeface="Muli Regular"/>
                  <a:cs typeface="Muli Regular"/>
                </a:rPr>
                <a:t>Syntax</a:t>
              </a:r>
              <a:r>
                <a:rPr lang="da-DK" sz="2400" i="1" dirty="0">
                  <a:latin typeface="Muli Regular"/>
                  <a:cs typeface="Muli Regular"/>
                </a:rPr>
                <a:t> </a:t>
              </a:r>
              <a:r>
                <a:rPr lang="da-DK" sz="2400" i="1" dirty="0" err="1">
                  <a:latin typeface="Muli Regular"/>
                  <a:cs typeface="Muli Regular"/>
                </a:rPr>
                <a:t>example</a:t>
              </a:r>
              <a:endParaRPr lang="da-DK" sz="2400" i="1" dirty="0">
                <a:latin typeface="Muli Regular"/>
                <a:cs typeface="Muli Regular"/>
              </a:endParaRPr>
            </a:p>
          </p:txBody>
        </p:sp>
      </p:grpSp>
      <p:grpSp>
        <p:nvGrpSpPr>
          <p:cNvPr id="30" name="Group 29">
            <a:extLst>
              <a:ext uri="{FF2B5EF4-FFF2-40B4-BE49-F238E27FC236}">
                <a16:creationId xmlns:a16="http://schemas.microsoft.com/office/drawing/2014/main" id="{849DA880-5660-DA4E-8CE6-EC5DF1705F19}"/>
              </a:ext>
            </a:extLst>
          </p:cNvPr>
          <p:cNvGrpSpPr/>
          <p:nvPr/>
        </p:nvGrpSpPr>
        <p:grpSpPr>
          <a:xfrm>
            <a:off x="1728449" y="4054234"/>
            <a:ext cx="4151302" cy="2753032"/>
            <a:chOff x="4075848" y="4104968"/>
            <a:chExt cx="4151302" cy="2753032"/>
          </a:xfrm>
        </p:grpSpPr>
        <p:grpSp>
          <p:nvGrpSpPr>
            <p:cNvPr id="23" name="Group 22">
              <a:extLst>
                <a:ext uri="{FF2B5EF4-FFF2-40B4-BE49-F238E27FC236}">
                  <a16:creationId xmlns:a16="http://schemas.microsoft.com/office/drawing/2014/main" id="{8BFBD6DD-B37D-B642-8148-44D2FFC0BBED}"/>
                </a:ext>
              </a:extLst>
            </p:cNvPr>
            <p:cNvGrpSpPr/>
            <p:nvPr/>
          </p:nvGrpSpPr>
          <p:grpSpPr>
            <a:xfrm>
              <a:off x="4075848" y="4104968"/>
              <a:ext cx="4151302" cy="2753032"/>
              <a:chOff x="3733755" y="3964882"/>
              <a:chExt cx="4151302" cy="2753032"/>
            </a:xfrm>
          </p:grpSpPr>
          <p:pic>
            <p:nvPicPr>
              <p:cNvPr id="17" name="Content Placeholder 8">
                <a:extLst>
                  <a:ext uri="{FF2B5EF4-FFF2-40B4-BE49-F238E27FC236}">
                    <a16:creationId xmlns:a16="http://schemas.microsoft.com/office/drawing/2014/main" id="{A9E45361-C702-8A45-9D08-83C95790F816}"/>
                  </a:ext>
                </a:extLst>
              </p:cNvPr>
              <p:cNvPicPr>
                <a:picLocks noChangeAspect="1"/>
              </p:cNvPicPr>
              <p:nvPr/>
            </p:nvPicPr>
            <p:blipFill rotWithShape="1">
              <a:blip r:embed="rId2">
                <a:extLst>
                  <a:ext uri="{28A0092B-C50C-407E-A947-70E740481C1C}">
                    <a14:useLocalDpi xmlns:a14="http://schemas.microsoft.com/office/drawing/2010/main" val="0"/>
                  </a:ext>
                </a:extLst>
              </a:blip>
              <a:srcRect l="8189" t="11400" r="50768" b="49607"/>
              <a:stretch/>
            </p:blipFill>
            <p:spPr>
              <a:xfrm>
                <a:off x="3998392" y="4458653"/>
                <a:ext cx="3886665" cy="1969322"/>
              </a:xfrm>
              <a:prstGeom prst="rect">
                <a:avLst/>
              </a:prstGeom>
            </p:spPr>
          </p:pic>
          <p:sp>
            <p:nvSpPr>
              <p:cNvPr id="20" name="TextBox 19">
                <a:extLst>
                  <a:ext uri="{FF2B5EF4-FFF2-40B4-BE49-F238E27FC236}">
                    <a16:creationId xmlns:a16="http://schemas.microsoft.com/office/drawing/2014/main" id="{7EE89CFE-A394-CC43-ACD0-83131A13EB4C}"/>
                  </a:ext>
                </a:extLst>
              </p:cNvPr>
              <p:cNvSpPr txBox="1"/>
              <p:nvPr/>
            </p:nvSpPr>
            <p:spPr>
              <a:xfrm>
                <a:off x="5354537" y="6348582"/>
                <a:ext cx="2106706" cy="369332"/>
              </a:xfrm>
              <a:prstGeom prst="rect">
                <a:avLst/>
              </a:prstGeom>
              <a:noFill/>
            </p:spPr>
            <p:txBody>
              <a:bodyPr wrap="square" rtlCol="0">
                <a:spAutoFit/>
              </a:bodyPr>
              <a:lstStyle/>
              <a:p>
                <a:r>
                  <a:rPr lang="da-DK" dirty="0"/>
                  <a:t>Sample x [m]</a:t>
                </a:r>
              </a:p>
            </p:txBody>
          </p:sp>
          <p:sp>
            <p:nvSpPr>
              <p:cNvPr id="21" name="TextBox 20">
                <a:extLst>
                  <a:ext uri="{FF2B5EF4-FFF2-40B4-BE49-F238E27FC236}">
                    <a16:creationId xmlns:a16="http://schemas.microsoft.com/office/drawing/2014/main" id="{22A6CBCF-4251-F942-B384-8E5E1808E490}"/>
                  </a:ext>
                </a:extLst>
              </p:cNvPr>
              <p:cNvSpPr txBox="1"/>
              <p:nvPr/>
            </p:nvSpPr>
            <p:spPr>
              <a:xfrm rot="16200000">
                <a:off x="2865068" y="4833569"/>
                <a:ext cx="2106706" cy="369332"/>
              </a:xfrm>
              <a:prstGeom prst="rect">
                <a:avLst/>
              </a:prstGeom>
              <a:noFill/>
            </p:spPr>
            <p:txBody>
              <a:bodyPr wrap="square" rtlCol="0">
                <a:spAutoFit/>
              </a:bodyPr>
              <a:lstStyle/>
              <a:p>
                <a:r>
                  <a:rPr lang="da-DK" dirty="0"/>
                  <a:t>Sample y [m]</a:t>
                </a:r>
              </a:p>
            </p:txBody>
          </p:sp>
        </p:grpSp>
        <p:sp>
          <p:nvSpPr>
            <p:cNvPr id="28" name="TextBox 27">
              <a:extLst>
                <a:ext uri="{FF2B5EF4-FFF2-40B4-BE49-F238E27FC236}">
                  <a16:creationId xmlns:a16="http://schemas.microsoft.com/office/drawing/2014/main" id="{D607A712-E031-4040-A65B-3CB10A60C73E}"/>
                </a:ext>
              </a:extLst>
            </p:cNvPr>
            <p:cNvSpPr txBox="1"/>
            <p:nvPr/>
          </p:nvSpPr>
          <p:spPr>
            <a:xfrm>
              <a:off x="5287473" y="4288323"/>
              <a:ext cx="2189092" cy="369332"/>
            </a:xfrm>
            <a:prstGeom prst="rect">
              <a:avLst/>
            </a:prstGeom>
            <a:noFill/>
          </p:spPr>
          <p:txBody>
            <a:bodyPr wrap="square" rtlCol="0">
              <a:spAutoFit/>
            </a:bodyPr>
            <a:lstStyle/>
            <a:p>
              <a:r>
                <a:rPr lang="da-DK" dirty="0" err="1"/>
                <a:t>Scattering</a:t>
              </a:r>
              <a:r>
                <a:rPr lang="da-DK" dirty="0"/>
                <a:t> in sample</a:t>
              </a:r>
            </a:p>
          </p:txBody>
        </p:sp>
      </p:grpSp>
      <p:grpSp>
        <p:nvGrpSpPr>
          <p:cNvPr id="31" name="Group 30">
            <a:extLst>
              <a:ext uri="{FF2B5EF4-FFF2-40B4-BE49-F238E27FC236}">
                <a16:creationId xmlns:a16="http://schemas.microsoft.com/office/drawing/2014/main" id="{691F7FE3-6614-1E4F-8975-042C00A91B79}"/>
              </a:ext>
            </a:extLst>
          </p:cNvPr>
          <p:cNvGrpSpPr/>
          <p:nvPr/>
        </p:nvGrpSpPr>
        <p:grpSpPr>
          <a:xfrm>
            <a:off x="6037918" y="4162785"/>
            <a:ext cx="4088630" cy="2641604"/>
            <a:chOff x="8103370" y="4227756"/>
            <a:chExt cx="4088630" cy="2641604"/>
          </a:xfrm>
        </p:grpSpPr>
        <p:grpSp>
          <p:nvGrpSpPr>
            <p:cNvPr id="24" name="Group 23">
              <a:extLst>
                <a:ext uri="{FF2B5EF4-FFF2-40B4-BE49-F238E27FC236}">
                  <a16:creationId xmlns:a16="http://schemas.microsoft.com/office/drawing/2014/main" id="{5FDCECDF-514F-9D4D-BA43-6B2223582B44}"/>
                </a:ext>
              </a:extLst>
            </p:cNvPr>
            <p:cNvGrpSpPr/>
            <p:nvPr/>
          </p:nvGrpSpPr>
          <p:grpSpPr>
            <a:xfrm>
              <a:off x="8103370" y="4227756"/>
              <a:ext cx="4088630" cy="2641604"/>
              <a:chOff x="7876456" y="4076933"/>
              <a:chExt cx="4088630" cy="2641604"/>
            </a:xfrm>
          </p:grpSpPr>
          <p:pic>
            <p:nvPicPr>
              <p:cNvPr id="18" name="Content Placeholder 8">
                <a:extLst>
                  <a:ext uri="{FF2B5EF4-FFF2-40B4-BE49-F238E27FC236}">
                    <a16:creationId xmlns:a16="http://schemas.microsoft.com/office/drawing/2014/main" id="{F18E5D41-23E8-B04F-A57D-DD1FC8040C5F}"/>
                  </a:ext>
                </a:extLst>
              </p:cNvPr>
              <p:cNvPicPr>
                <a:picLocks noChangeAspect="1"/>
              </p:cNvPicPr>
              <p:nvPr/>
            </p:nvPicPr>
            <p:blipFill rotWithShape="1">
              <a:blip r:embed="rId2">
                <a:extLst>
                  <a:ext uri="{28A0092B-C50C-407E-A947-70E740481C1C}">
                    <a14:useLocalDpi xmlns:a14="http://schemas.microsoft.com/office/drawing/2010/main" val="0"/>
                  </a:ext>
                </a:extLst>
              </a:blip>
              <a:srcRect l="9390" t="53355" r="50519" b="6674"/>
              <a:stretch/>
            </p:blipFill>
            <p:spPr>
              <a:xfrm>
                <a:off x="8139468" y="4458653"/>
                <a:ext cx="3825618" cy="2034267"/>
              </a:xfrm>
              <a:prstGeom prst="rect">
                <a:avLst/>
              </a:prstGeom>
            </p:spPr>
          </p:pic>
          <p:sp>
            <p:nvSpPr>
              <p:cNvPr id="19" name="TextBox 18">
                <a:extLst>
                  <a:ext uri="{FF2B5EF4-FFF2-40B4-BE49-F238E27FC236}">
                    <a16:creationId xmlns:a16="http://schemas.microsoft.com/office/drawing/2014/main" id="{70D4C98C-FA93-044F-AE45-97E7CDCE165D}"/>
                  </a:ext>
                </a:extLst>
              </p:cNvPr>
              <p:cNvSpPr txBox="1"/>
              <p:nvPr/>
            </p:nvSpPr>
            <p:spPr>
              <a:xfrm>
                <a:off x="9341222" y="6349205"/>
                <a:ext cx="2106706" cy="369332"/>
              </a:xfrm>
              <a:prstGeom prst="rect">
                <a:avLst/>
              </a:prstGeom>
              <a:noFill/>
            </p:spPr>
            <p:txBody>
              <a:bodyPr wrap="square" rtlCol="0">
                <a:spAutoFit/>
              </a:bodyPr>
              <a:lstStyle/>
              <a:p>
                <a:r>
                  <a:rPr lang="da-DK" dirty="0" err="1">
                    <a:latin typeface="Muli Regular"/>
                    <a:cs typeface="Muli Regular"/>
                  </a:rPr>
                  <a:t>Detector</a:t>
                </a:r>
                <a:r>
                  <a:rPr lang="da-DK" dirty="0">
                    <a:latin typeface="Muli Regular"/>
                    <a:cs typeface="Muli Regular"/>
                  </a:rPr>
                  <a:t> x [cm]</a:t>
                </a:r>
              </a:p>
            </p:txBody>
          </p:sp>
          <p:sp>
            <p:nvSpPr>
              <p:cNvPr id="22" name="TextBox 21">
                <a:extLst>
                  <a:ext uri="{FF2B5EF4-FFF2-40B4-BE49-F238E27FC236}">
                    <a16:creationId xmlns:a16="http://schemas.microsoft.com/office/drawing/2014/main" id="{F7969509-1841-1A46-8FBF-9CFD3AD703FC}"/>
                  </a:ext>
                </a:extLst>
              </p:cNvPr>
              <p:cNvSpPr txBox="1"/>
              <p:nvPr/>
            </p:nvSpPr>
            <p:spPr>
              <a:xfrm rot="16200000">
                <a:off x="7007769" y="4945620"/>
                <a:ext cx="2106706" cy="369332"/>
              </a:xfrm>
              <a:prstGeom prst="rect">
                <a:avLst/>
              </a:prstGeom>
              <a:noFill/>
            </p:spPr>
            <p:txBody>
              <a:bodyPr wrap="square" rtlCol="0">
                <a:spAutoFit/>
              </a:bodyPr>
              <a:lstStyle/>
              <a:p>
                <a:r>
                  <a:rPr lang="da-DK" dirty="0" err="1">
                    <a:latin typeface="Muli Regular"/>
                    <a:cs typeface="Muli Regular"/>
                  </a:rPr>
                  <a:t>Detector</a:t>
                </a:r>
                <a:r>
                  <a:rPr lang="da-DK" dirty="0">
                    <a:latin typeface="Muli Regular"/>
                    <a:cs typeface="Muli Regular"/>
                  </a:rPr>
                  <a:t> y [cm]</a:t>
                </a:r>
              </a:p>
            </p:txBody>
          </p:sp>
        </p:grpSp>
        <p:sp>
          <p:nvSpPr>
            <p:cNvPr id="29" name="TextBox 28">
              <a:extLst>
                <a:ext uri="{FF2B5EF4-FFF2-40B4-BE49-F238E27FC236}">
                  <a16:creationId xmlns:a16="http://schemas.microsoft.com/office/drawing/2014/main" id="{3812E0DA-EDBE-9A4C-9FED-12D62705EFB0}"/>
                </a:ext>
              </a:extLst>
            </p:cNvPr>
            <p:cNvSpPr txBox="1"/>
            <p:nvPr/>
          </p:nvSpPr>
          <p:spPr>
            <a:xfrm>
              <a:off x="9310595" y="4288323"/>
              <a:ext cx="2189092" cy="646331"/>
            </a:xfrm>
            <a:prstGeom prst="rect">
              <a:avLst/>
            </a:prstGeom>
            <a:noFill/>
          </p:spPr>
          <p:txBody>
            <a:bodyPr wrap="square" rtlCol="0">
              <a:spAutoFit/>
            </a:bodyPr>
            <a:lstStyle/>
            <a:p>
              <a:r>
                <a:rPr lang="da-DK" dirty="0" err="1">
                  <a:latin typeface="Muli Regular"/>
                  <a:cs typeface="Muli Regular"/>
                </a:rPr>
                <a:t>Intensity</a:t>
              </a:r>
              <a:r>
                <a:rPr lang="da-DK" dirty="0">
                  <a:latin typeface="Muli Regular"/>
                  <a:cs typeface="Muli Regular"/>
                </a:rPr>
                <a:t> on </a:t>
              </a:r>
              <a:r>
                <a:rPr lang="da-DK" dirty="0" err="1">
                  <a:latin typeface="Muli Regular"/>
                  <a:cs typeface="Muli Regular"/>
                </a:rPr>
                <a:t>detector</a:t>
              </a:r>
              <a:endParaRPr lang="da-DK" dirty="0">
                <a:latin typeface="Muli Regular"/>
                <a:cs typeface="Muli Regular"/>
              </a:endParaRPr>
            </a:p>
          </p:txBody>
        </p:sp>
      </p:grpSp>
      <p:sp>
        <p:nvSpPr>
          <p:cNvPr id="32" name="Rectangle 31"/>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WP5</a:t>
            </a:r>
          </a:p>
        </p:txBody>
      </p:sp>
    </p:spTree>
    <p:extLst>
      <p:ext uri="{BB962C8B-B14F-4D97-AF65-F5344CB8AC3E}">
        <p14:creationId xmlns:p14="http://schemas.microsoft.com/office/powerpoint/2010/main" val="109203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381000"/>
            <a:ext cx="11042650" cy="614362"/>
          </a:xfrm>
        </p:spPr>
        <p:txBody>
          <a:bodyPr/>
          <a:lstStyle/>
          <a:p>
            <a:r>
              <a:rPr lang="en-US" sz="4000" dirty="0">
                <a:solidFill>
                  <a:srgbClr val="A34773"/>
                </a:solidFill>
                <a:latin typeface="Muli Black"/>
                <a:cs typeface="Muli Black"/>
              </a:rPr>
              <a:t>EOSC Integration – AAI </a:t>
            </a:r>
            <a:r>
              <a:rPr lang="en-US" sz="4000" dirty="0" err="1">
                <a:solidFill>
                  <a:srgbClr val="A34773"/>
                </a:solidFill>
                <a:latin typeface="Muli Black"/>
                <a:cs typeface="Muli Black"/>
              </a:rPr>
              <a:t>i.e</a:t>
            </a:r>
            <a:r>
              <a:rPr lang="en-US" sz="4000" dirty="0">
                <a:solidFill>
                  <a:srgbClr val="A34773"/>
                </a:solidFill>
                <a:latin typeface="Muli Black"/>
                <a:cs typeface="Muli Black"/>
              </a:rPr>
              <a:t> user identity</a:t>
            </a:r>
          </a:p>
        </p:txBody>
      </p:sp>
      <p:sp>
        <p:nvSpPr>
          <p:cNvPr id="3" name="Text Placeholder 2"/>
          <p:cNvSpPr>
            <a:spLocks noGrp="1"/>
          </p:cNvSpPr>
          <p:nvPr>
            <p:ph type="body" idx="4294967295"/>
          </p:nvPr>
        </p:nvSpPr>
        <p:spPr>
          <a:xfrm>
            <a:off x="304800" y="1046162"/>
            <a:ext cx="10129838" cy="5416867"/>
          </a:xfrm>
        </p:spPr>
        <p:txBody>
          <a:bodyPr/>
          <a:lstStyle/>
          <a:p>
            <a:endParaRPr lang="en-US" sz="4000" dirty="0">
              <a:latin typeface="Muli Regular"/>
              <a:cs typeface="Muli Regular"/>
            </a:endParaRPr>
          </a:p>
          <a:p>
            <a:pPr marL="342900" indent="-342900">
              <a:buFont typeface="Arial" panose="020B0604020202020204" pitchFamily="34" charset="0"/>
              <a:buChar char="•"/>
            </a:pPr>
            <a:endParaRPr lang="en-US" dirty="0">
              <a:latin typeface="Muli Regular"/>
              <a:cs typeface="Muli Regular"/>
            </a:endParaRPr>
          </a:p>
          <a:p>
            <a:pPr marL="342900" indent="-342900">
              <a:buFont typeface="Arial" panose="020B0604020202020204" pitchFamily="34" charset="0"/>
              <a:buChar char="•"/>
            </a:pPr>
            <a:r>
              <a:rPr lang="en-US" dirty="0">
                <a:latin typeface="Muli Regular"/>
                <a:cs typeface="Muli Regular"/>
              </a:rPr>
              <a:t>How to integrate </a:t>
            </a:r>
            <a:r>
              <a:rPr lang="en-US" dirty="0" err="1">
                <a:latin typeface="Muli Regular"/>
                <a:cs typeface="Muli Regular"/>
              </a:rPr>
              <a:t>umbrellaID</a:t>
            </a:r>
            <a:r>
              <a:rPr lang="en-US" dirty="0">
                <a:latin typeface="Muli Regular"/>
                <a:cs typeface="Muli Regular"/>
              </a:rPr>
              <a:t> and EOSC ? </a:t>
            </a:r>
          </a:p>
          <a:p>
            <a:pPr marL="342900" indent="-342900">
              <a:buFont typeface="Arial" panose="020B0604020202020204" pitchFamily="34" charset="0"/>
              <a:buChar char="•"/>
            </a:pPr>
            <a:r>
              <a:rPr lang="en-US" dirty="0">
                <a:latin typeface="Muli Regular"/>
                <a:cs typeface="Muli Regular"/>
              </a:rPr>
              <a:t>How to face the new regulations &amp; requirements?</a:t>
            </a:r>
          </a:p>
          <a:p>
            <a:pPr marL="342900" indent="-342900">
              <a:buFont typeface="Arial" panose="020B0604020202020204" pitchFamily="34" charset="0"/>
              <a:buChar char="•"/>
            </a:pPr>
            <a:endParaRPr lang="en-US" dirty="0">
              <a:latin typeface="Muli Regular"/>
              <a:cs typeface="Muli Regular"/>
            </a:endParaRPr>
          </a:p>
          <a:p>
            <a:pPr marL="342900" indent="-342900">
              <a:buFont typeface="Arial" panose="020B0604020202020204" pitchFamily="34" charset="0"/>
              <a:buChar char="•"/>
            </a:pPr>
            <a:r>
              <a:rPr lang="en-US" dirty="0">
                <a:latin typeface="Muli Regular"/>
                <a:cs typeface="Muli Regular"/>
              </a:rPr>
              <a:t>July 2019 - </a:t>
            </a:r>
            <a:r>
              <a:rPr lang="en-US" b="0" dirty="0">
                <a:latin typeface="Muli Regular"/>
                <a:cs typeface="Muli Regular"/>
              </a:rPr>
              <a:t>Decision of the Umbrella partners to work with </a:t>
            </a:r>
            <a:r>
              <a:rPr lang="en-US" b="0" dirty="0" err="1">
                <a:latin typeface="Muli Regular"/>
                <a:cs typeface="Muli Regular"/>
              </a:rPr>
              <a:t>eduTEAMS</a:t>
            </a:r>
            <a:r>
              <a:rPr lang="en-US" b="0" dirty="0">
                <a:latin typeface="Muli Regular"/>
                <a:cs typeface="Muli Regular"/>
              </a:rPr>
              <a:t> (GÉANT). </a:t>
            </a:r>
            <a:r>
              <a:rPr lang="en-US" dirty="0">
                <a:latin typeface="Muli Regular"/>
                <a:cs typeface="Muli Regular"/>
              </a:rPr>
              <a:t> </a:t>
            </a:r>
          </a:p>
          <a:p>
            <a:pPr marL="342900" indent="-342900">
              <a:buFont typeface="Arial" panose="020B0604020202020204" pitchFamily="34" charset="0"/>
              <a:buChar char="•"/>
            </a:pPr>
            <a:endParaRPr lang="en-US" dirty="0">
              <a:latin typeface="Muli Regular"/>
              <a:cs typeface="Muli Regular"/>
            </a:endParaRPr>
          </a:p>
          <a:p>
            <a:pPr marL="342900" indent="-342900">
              <a:buFont typeface="Arial" panose="020B0604020202020204" pitchFamily="34" charset="0"/>
              <a:buChar char="•"/>
            </a:pPr>
            <a:r>
              <a:rPr lang="en-US" dirty="0">
                <a:latin typeface="Muli Regular"/>
                <a:cs typeface="Muli Regular"/>
              </a:rPr>
              <a:t>September 2019 - </a:t>
            </a:r>
            <a:r>
              <a:rPr lang="en-US" b="0" dirty="0">
                <a:latin typeface="Muli Regular"/>
                <a:cs typeface="Muli Regular"/>
              </a:rPr>
              <a:t>Pilot (core </a:t>
            </a:r>
            <a:r>
              <a:rPr lang="en-US" b="0" dirty="0" err="1">
                <a:latin typeface="Muli Regular"/>
                <a:cs typeface="Muli Regular"/>
              </a:rPr>
              <a:t>umbrellaID</a:t>
            </a:r>
            <a:r>
              <a:rPr lang="en-US" b="0" dirty="0">
                <a:latin typeface="Muli Regular"/>
                <a:cs typeface="Muli Regular"/>
              </a:rPr>
              <a:t> scope functionalities) available</a:t>
            </a:r>
          </a:p>
          <a:p>
            <a:pPr marL="342900" indent="-342900">
              <a:buFont typeface="Arial" panose="020B0604020202020204" pitchFamily="34" charset="0"/>
              <a:buChar char="•"/>
            </a:pPr>
            <a:endParaRPr lang="en-US" dirty="0">
              <a:latin typeface="Muli Regular"/>
              <a:cs typeface="Muli Regular"/>
            </a:endParaRPr>
          </a:p>
          <a:p>
            <a:pPr marL="342900" indent="-342900">
              <a:buFont typeface="Arial" panose="020B0604020202020204" pitchFamily="34" charset="0"/>
              <a:buChar char="•"/>
            </a:pPr>
            <a:r>
              <a:rPr lang="en-US" dirty="0">
                <a:latin typeface="Muli Regular"/>
                <a:cs typeface="Muli Regular"/>
              </a:rPr>
              <a:t>October 2019 - </a:t>
            </a:r>
            <a:r>
              <a:rPr lang="en-US" b="0" dirty="0">
                <a:latin typeface="Muli Regular"/>
                <a:cs typeface="Muli Regular"/>
              </a:rPr>
              <a:t>work on the migration (transfer of the users EAAH, Communication with users, discussion on </a:t>
            </a:r>
            <a:r>
              <a:rPr lang="en-US" b="0" dirty="0" err="1">
                <a:latin typeface="Muli Regular"/>
                <a:cs typeface="Muli Regular"/>
              </a:rPr>
              <a:t>Authorisation</a:t>
            </a:r>
            <a:r>
              <a:rPr lang="en-US" b="0" dirty="0">
                <a:latin typeface="Muli Regular"/>
                <a:cs typeface="Muli Regular"/>
              </a:rPr>
              <a:t> …)</a:t>
            </a:r>
          </a:p>
          <a:p>
            <a:endParaRPr lang="en-US" dirty="0">
              <a:latin typeface="Muli Regular"/>
              <a:cs typeface="Muli Regular"/>
            </a:endParaRPr>
          </a:p>
        </p:txBody>
      </p:sp>
      <p:grpSp>
        <p:nvGrpSpPr>
          <p:cNvPr id="5" name="Group 4"/>
          <p:cNvGrpSpPr/>
          <p:nvPr/>
        </p:nvGrpSpPr>
        <p:grpSpPr>
          <a:xfrm>
            <a:off x="1681163" y="6228257"/>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7" name="Rectangle 16"/>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WP6</a:t>
            </a:r>
          </a:p>
        </p:txBody>
      </p:sp>
    </p:spTree>
    <p:extLst>
      <p:ext uri="{BB962C8B-B14F-4D97-AF65-F5344CB8AC3E}">
        <p14:creationId xmlns:p14="http://schemas.microsoft.com/office/powerpoint/2010/main" val="376971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p:cNvSpPr/>
          <p:nvPr/>
        </p:nvSpPr>
        <p:spPr>
          <a:xfrm>
            <a:off x="11010266" y="0"/>
            <a:ext cx="1181734" cy="707886"/>
          </a:xfrm>
          <a:prstGeom prst="rect">
            <a:avLst/>
          </a:prstGeom>
        </p:spPr>
        <p:txBody>
          <a:bodyPr wrap="none">
            <a:spAutoFit/>
          </a:bodyPr>
          <a:lstStyle/>
          <a:p>
            <a:r>
              <a:rPr lang="en-US" sz="4000" b="1" dirty="0">
                <a:solidFill>
                  <a:srgbClr val="8064A2"/>
                </a:solidFill>
              </a:rPr>
              <a:t>WP6</a:t>
            </a:r>
          </a:p>
        </p:txBody>
      </p:sp>
      <p:sp>
        <p:nvSpPr>
          <p:cNvPr id="7" name="TextBox 6"/>
          <p:cNvSpPr txBox="1"/>
          <p:nvPr/>
        </p:nvSpPr>
        <p:spPr>
          <a:xfrm>
            <a:off x="5257800" y="6172200"/>
            <a:ext cx="3980833" cy="369332"/>
          </a:xfrm>
          <a:prstGeom prst="rect">
            <a:avLst/>
          </a:prstGeom>
          <a:noFill/>
        </p:spPr>
        <p:txBody>
          <a:bodyPr wrap="none" rtlCol="0">
            <a:spAutoFit/>
          </a:bodyPr>
          <a:lstStyle/>
          <a:p>
            <a:r>
              <a:rPr lang="en-US" dirty="0"/>
              <a:t>Credits: Christos </a:t>
            </a:r>
            <a:r>
              <a:rPr lang="en-US" dirty="0" err="1"/>
              <a:t>Kanellopoulos</a:t>
            </a:r>
            <a:r>
              <a:rPr lang="en-US" dirty="0"/>
              <a:t> (GÉANT)</a:t>
            </a:r>
          </a:p>
        </p:txBody>
      </p:sp>
    </p:spTree>
    <p:extLst>
      <p:ext uri="{BB962C8B-B14F-4D97-AF65-F5344CB8AC3E}">
        <p14:creationId xmlns:p14="http://schemas.microsoft.com/office/powerpoint/2010/main" val="4020237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11042650" cy="615950"/>
          </a:xfrm>
        </p:spPr>
        <p:txBody>
          <a:bodyPr/>
          <a:lstStyle/>
          <a:p>
            <a:r>
              <a:rPr lang="en-US" sz="4000" dirty="0">
                <a:solidFill>
                  <a:srgbClr val="A34773"/>
                </a:solidFill>
                <a:latin typeface="Muli Black"/>
                <a:cs typeface="Muli Black"/>
              </a:rPr>
              <a:t>EOSC Integration – Data transfer</a:t>
            </a:r>
          </a:p>
        </p:txBody>
      </p:sp>
      <p:sp>
        <p:nvSpPr>
          <p:cNvPr id="3" name="Text Placeholder 2"/>
          <p:cNvSpPr>
            <a:spLocks noGrp="1"/>
          </p:cNvSpPr>
          <p:nvPr>
            <p:ph type="body" idx="4294967295"/>
          </p:nvPr>
        </p:nvSpPr>
        <p:spPr>
          <a:xfrm>
            <a:off x="381000" y="1066800"/>
            <a:ext cx="10129838" cy="4862869"/>
          </a:xfrm>
        </p:spPr>
        <p:txBody>
          <a:bodyPr/>
          <a:lstStyle/>
          <a:p>
            <a:pPr marL="342900" indent="-342900">
              <a:buFont typeface="Arial" panose="020B0604020202020204" pitchFamily="34" charset="0"/>
              <a:buChar char="•"/>
            </a:pPr>
            <a:r>
              <a:rPr lang="en-US" sz="3200" dirty="0">
                <a:latin typeface="Muli Regular"/>
                <a:cs typeface="Muli Regular"/>
              </a:rPr>
              <a:t>3 uses cases :</a:t>
            </a:r>
          </a:p>
          <a:p>
            <a:pPr marL="800100" lvl="1" indent="-342900">
              <a:buFont typeface="Arial" panose="020B0604020202020204" pitchFamily="34" charset="0"/>
              <a:buChar char="•"/>
            </a:pPr>
            <a:r>
              <a:rPr lang="en-US" sz="2200" b="0" dirty="0">
                <a:latin typeface="Muli Regular"/>
                <a:cs typeface="Muli Regular"/>
              </a:rPr>
              <a:t>User driven data transfer (e.g. </a:t>
            </a:r>
            <a:r>
              <a:rPr lang="en-US" sz="2200" b="1" dirty="0">
                <a:latin typeface="Muli Regular"/>
                <a:cs typeface="Muli Regular"/>
              </a:rPr>
              <a:t>Globus Online</a:t>
            </a:r>
            <a:r>
              <a:rPr lang="en-US" sz="2200" b="0" dirty="0">
                <a:latin typeface="Muli Regular"/>
                <a:cs typeface="Muli Regular"/>
              </a:rPr>
              <a:t>)</a:t>
            </a:r>
          </a:p>
          <a:p>
            <a:pPr marL="800100" lvl="1" indent="-342900">
              <a:buFont typeface="Arial" panose="020B0604020202020204" pitchFamily="34" charset="0"/>
              <a:buChar char="•"/>
            </a:pPr>
            <a:r>
              <a:rPr lang="en-US" sz="2200" b="0" dirty="0">
                <a:latin typeface="Muli Regular"/>
                <a:cs typeface="Muli Regular"/>
              </a:rPr>
              <a:t>Data archiving for RI (</a:t>
            </a:r>
            <a:r>
              <a:rPr lang="en-US" sz="2200" b="1" dirty="0">
                <a:latin typeface="Muli Regular"/>
                <a:cs typeface="Muli Regular"/>
              </a:rPr>
              <a:t>STFC as the archive center</a:t>
            </a:r>
            <a:r>
              <a:rPr lang="en-US" sz="2200" b="0" dirty="0">
                <a:latin typeface="Muli Regular"/>
                <a:cs typeface="Muli Regular"/>
              </a:rPr>
              <a:t>)</a:t>
            </a:r>
          </a:p>
          <a:p>
            <a:pPr marL="800100" lvl="1" indent="-342900">
              <a:buFont typeface="Arial" panose="020B0604020202020204" pitchFamily="34" charset="0"/>
              <a:buChar char="•"/>
            </a:pPr>
            <a:r>
              <a:rPr lang="en-US" sz="2200" b="0" dirty="0">
                <a:latin typeface="Muli Regular"/>
                <a:cs typeface="Muli Regular"/>
              </a:rPr>
              <a:t>Transfer from RI to compute facilities on behalf of users (i.e. based on the scenario where users perform analysis on a different infra than the one of the RI where the data have been produced). Currently exploring </a:t>
            </a:r>
            <a:r>
              <a:rPr lang="en-US" sz="2200" b="1" dirty="0" err="1">
                <a:latin typeface="Muli Regular"/>
                <a:cs typeface="Muli Regular"/>
              </a:rPr>
              <a:t>OneData</a:t>
            </a:r>
            <a:r>
              <a:rPr lang="en-US" sz="2200" b="0" dirty="0">
                <a:latin typeface="Muli Regular"/>
                <a:cs typeface="Muli Regular"/>
              </a:rPr>
              <a:t>, </a:t>
            </a:r>
            <a:r>
              <a:rPr lang="en-US" sz="2200" b="1" dirty="0" err="1">
                <a:latin typeface="Muli Regular"/>
                <a:cs typeface="Muli Regular"/>
              </a:rPr>
              <a:t>dCache</a:t>
            </a:r>
            <a:r>
              <a:rPr lang="en-US" sz="2200" b="0" dirty="0">
                <a:latin typeface="Muli Regular"/>
                <a:cs typeface="Muli Regular"/>
              </a:rPr>
              <a:t> and simple solution without caching (</a:t>
            </a:r>
            <a:r>
              <a:rPr lang="en-US" sz="2200" b="1" dirty="0" err="1">
                <a:latin typeface="Muli Regular"/>
                <a:cs typeface="Muli Regular"/>
              </a:rPr>
              <a:t>webdav</a:t>
            </a:r>
            <a:r>
              <a:rPr lang="en-US" sz="2200" b="0" dirty="0">
                <a:latin typeface="Muli Regular"/>
                <a:cs typeface="Muli Regular"/>
              </a:rPr>
              <a:t>)</a:t>
            </a:r>
            <a:br>
              <a:rPr lang="en-US" sz="2200" b="0" dirty="0">
                <a:latin typeface="Muli Regular"/>
                <a:cs typeface="Muli Regular"/>
              </a:rPr>
            </a:br>
            <a:endParaRPr lang="en-US" sz="2200" b="0" dirty="0">
              <a:latin typeface="Muli Regular"/>
              <a:cs typeface="Muli Regular"/>
            </a:endParaRPr>
          </a:p>
          <a:p>
            <a:pPr marL="342900" indent="-342900">
              <a:buFont typeface="Arial" panose="020B0604020202020204" pitchFamily="34" charset="0"/>
              <a:buChar char="•"/>
            </a:pPr>
            <a:r>
              <a:rPr lang="en-US" sz="3200" dirty="0">
                <a:latin typeface="Muli Regular"/>
                <a:cs typeface="Muli Regular"/>
              </a:rPr>
              <a:t>Starting pilots with EGI Support of UC 2 &amp;3, evaluating : </a:t>
            </a:r>
          </a:p>
          <a:p>
            <a:pPr marL="800100" lvl="1" indent="-342900">
              <a:buFont typeface="Arial" panose="020B0604020202020204" pitchFamily="34" charset="0"/>
              <a:buChar char="•"/>
            </a:pPr>
            <a:r>
              <a:rPr lang="en-US" sz="2200" b="0" dirty="0">
                <a:latin typeface="Muli Regular"/>
                <a:cs typeface="Muli Regular"/>
              </a:rPr>
              <a:t>Integration with the existing RI IT infra</a:t>
            </a:r>
          </a:p>
          <a:p>
            <a:pPr marL="800100" lvl="1" indent="-342900">
              <a:buFont typeface="Arial" panose="020B0604020202020204" pitchFamily="34" charset="0"/>
              <a:buChar char="•"/>
            </a:pPr>
            <a:r>
              <a:rPr lang="en-US" sz="2200" b="0" dirty="0">
                <a:latin typeface="Muli Regular"/>
                <a:cs typeface="Muli Regular"/>
              </a:rPr>
              <a:t>AAI interoperability </a:t>
            </a:r>
          </a:p>
          <a:p>
            <a:pPr marL="800100" lvl="1" indent="-342900">
              <a:buFont typeface="Arial" panose="020B0604020202020204" pitchFamily="34" charset="0"/>
              <a:buChar char="•"/>
            </a:pPr>
            <a:r>
              <a:rPr lang="en-US" sz="2200" b="0" dirty="0">
                <a:latin typeface="Muli Regular"/>
                <a:cs typeface="Muli Regular"/>
              </a:rPr>
              <a:t>limit of the model in terms of data volume</a:t>
            </a:r>
          </a:p>
        </p:txBody>
      </p:sp>
      <p:grpSp>
        <p:nvGrpSpPr>
          <p:cNvPr id="5" name="Group 4"/>
          <p:cNvGrpSpPr/>
          <p:nvPr/>
        </p:nvGrpSpPr>
        <p:grpSpPr>
          <a:xfrm>
            <a:off x="1681163" y="6248400"/>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7" name="Rectangle 16"/>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WP7</a:t>
            </a:r>
          </a:p>
        </p:txBody>
      </p:sp>
    </p:spTree>
    <p:extLst>
      <p:ext uri="{BB962C8B-B14F-4D97-AF65-F5344CB8AC3E}">
        <p14:creationId xmlns:p14="http://schemas.microsoft.com/office/powerpoint/2010/main" val="2995841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228600" y="381000"/>
            <a:ext cx="7308850" cy="628650"/>
          </a:xfrm>
          <a:prstGeom prst="rect">
            <a:avLst/>
          </a:prstGeom>
        </p:spPr>
        <p:txBody>
          <a:bodyPr vert="horz" wrap="square" lIns="0" tIns="12700" rIns="0" bIns="0" rtlCol="0">
            <a:spAutoFit/>
          </a:bodyPr>
          <a:lstStyle/>
          <a:p>
            <a:pPr marL="12700">
              <a:lnSpc>
                <a:spcPct val="100000"/>
              </a:lnSpc>
              <a:spcBef>
                <a:spcPts val="100"/>
              </a:spcBef>
            </a:pPr>
            <a:r>
              <a:rPr lang="en-GB" sz="4000" dirty="0" err="1">
                <a:solidFill>
                  <a:srgbClr val="A34773"/>
                </a:solidFill>
                <a:latin typeface="Muli Black"/>
                <a:cs typeface="Muli Black"/>
              </a:rPr>
              <a:t>PaNOSC</a:t>
            </a:r>
            <a:r>
              <a:rPr lang="en-GB" sz="4000" dirty="0">
                <a:solidFill>
                  <a:srgbClr val="A34773"/>
                </a:solidFill>
                <a:latin typeface="Muli Black"/>
                <a:cs typeface="Muli Black"/>
              </a:rPr>
              <a:t> factsheet</a:t>
            </a:r>
            <a:endParaRPr sz="4000" spc="125" dirty="0">
              <a:solidFill>
                <a:srgbClr val="A34773"/>
              </a:solidFill>
              <a:latin typeface="Muli Black"/>
              <a:cs typeface="Muli Black"/>
            </a:endParaRPr>
          </a:p>
        </p:txBody>
      </p:sp>
      <p:sp>
        <p:nvSpPr>
          <p:cNvPr id="6" name="Content Placeholder 2"/>
          <p:cNvSpPr txBox="1">
            <a:spLocks/>
          </p:cNvSpPr>
          <p:nvPr/>
        </p:nvSpPr>
        <p:spPr>
          <a:xfrm>
            <a:off x="457201" y="1219212"/>
            <a:ext cx="6553200" cy="4524375"/>
          </a:xfrm>
          <a:prstGeom prst="rect">
            <a:avLst/>
          </a:prstGeom>
          <a:solidFill>
            <a:srgbClr val="E7FFFF"/>
          </a:solidFill>
          <a:effectLst>
            <a:outerShdw blurRad="50800" dist="38100" dir="2700000" algn="tl" rotWithShape="0">
              <a:prstClr val="black">
                <a:alpha val="40000"/>
              </a:prstClr>
            </a:outerShdw>
          </a:effectLst>
        </p:spPr>
        <p:txBody>
          <a:bodyPr/>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spc="-1" dirty="0">
                <a:solidFill>
                  <a:prstClr val="black"/>
                </a:solidFill>
                <a:latin typeface="Muli Regular"/>
                <a:cs typeface="Muli Regular"/>
              </a:rPr>
              <a:t>Call:</a:t>
            </a:r>
            <a:r>
              <a:rPr lang="en-US" sz="1600" spc="-1" dirty="0">
                <a:solidFill>
                  <a:srgbClr val="FF0000"/>
                </a:solidFill>
                <a:latin typeface="Muli Regular"/>
                <a:cs typeface="Muli Regular"/>
              </a:rPr>
              <a:t> </a:t>
            </a:r>
            <a:r>
              <a:rPr lang="en-US" sz="1600" spc="-1" dirty="0">
                <a:solidFill>
                  <a:srgbClr val="0070C0"/>
                </a:solidFill>
                <a:latin typeface="Muli Regular"/>
                <a:cs typeface="Muli Regular"/>
              </a:rPr>
              <a:t>Horizon 2020 InfraEOSC-04 </a:t>
            </a:r>
          </a:p>
          <a:p>
            <a:pPr>
              <a:spcAft>
                <a:spcPts val="600"/>
              </a:spcAft>
            </a:pPr>
            <a:r>
              <a:rPr lang="en-US" sz="1600" spc="-1" dirty="0">
                <a:solidFill>
                  <a:srgbClr val="000000"/>
                </a:solidFill>
                <a:latin typeface="Muli Regular"/>
                <a:cs typeface="Muli Regular"/>
              </a:rPr>
              <a:t>Partners: </a:t>
            </a:r>
            <a:r>
              <a:rPr lang="en-GB" sz="1600" dirty="0">
                <a:solidFill>
                  <a:srgbClr val="0070C0"/>
                </a:solidFill>
                <a:latin typeface="Muli Regular"/>
                <a:cs typeface="Muli Regular"/>
              </a:rPr>
              <a:t>ESRF, ILL, XFEL.EU, ESS, CERIC-ERIC, ELI-DC, EGI</a:t>
            </a:r>
          </a:p>
          <a:p>
            <a:pPr>
              <a:spcAft>
                <a:spcPts val="600"/>
              </a:spcAft>
            </a:pPr>
            <a:r>
              <a:rPr lang="en-GB" sz="1600" dirty="0">
                <a:solidFill>
                  <a:prstClr val="black"/>
                </a:solidFill>
                <a:latin typeface="Muli Regular"/>
                <a:cs typeface="Muli Regular"/>
              </a:rPr>
              <a:t>Description:</a:t>
            </a:r>
            <a:r>
              <a:rPr lang="en-GB" sz="1600" b="0" dirty="0">
                <a:solidFill>
                  <a:srgbClr val="0070C0"/>
                </a:solidFill>
                <a:latin typeface="Muli Regular"/>
                <a:cs typeface="Muli Regular"/>
              </a:rPr>
              <a:t> </a:t>
            </a:r>
            <a:r>
              <a:rPr lang="en-GB" sz="1600" dirty="0">
                <a:solidFill>
                  <a:srgbClr val="0070C0"/>
                </a:solidFill>
                <a:latin typeface="Muli Regular"/>
                <a:cs typeface="Muli Regular"/>
              </a:rPr>
              <a:t>cluster of ESFRI Photon and Neutron sources</a:t>
            </a:r>
          </a:p>
          <a:p>
            <a:pPr>
              <a:spcAft>
                <a:spcPts val="600"/>
              </a:spcAft>
            </a:pPr>
            <a:r>
              <a:rPr lang="en-GB" sz="1600" dirty="0">
                <a:solidFill>
                  <a:prstClr val="black"/>
                </a:solidFill>
                <a:latin typeface="Muli Regular"/>
                <a:cs typeface="Muli Regular"/>
              </a:rPr>
              <a:t>Observers/non-funded: </a:t>
            </a:r>
            <a:r>
              <a:rPr lang="en-GB" sz="1600" dirty="0">
                <a:solidFill>
                  <a:srgbClr val="0070C0"/>
                </a:solidFill>
                <a:latin typeface="Muli Regular"/>
                <a:cs typeface="Muli Regular"/>
              </a:rPr>
              <a:t> GÉANT, EUDAT, national RIs</a:t>
            </a:r>
          </a:p>
          <a:p>
            <a:pPr>
              <a:spcBef>
                <a:spcPts val="0"/>
              </a:spcBef>
              <a:spcAft>
                <a:spcPts val="600"/>
              </a:spcAft>
              <a:buClr>
                <a:srgbClr val="000000"/>
              </a:buClr>
            </a:pPr>
            <a:r>
              <a:rPr lang="en-GB" sz="1600" dirty="0">
                <a:solidFill>
                  <a:prstClr val="black"/>
                </a:solidFill>
                <a:latin typeface="Muli Regular"/>
                <a:cs typeface="Muli Regular"/>
              </a:rPr>
              <a:t>Linked 3</a:t>
            </a:r>
            <a:r>
              <a:rPr lang="en-GB" sz="1600" baseline="30000" dirty="0">
                <a:solidFill>
                  <a:prstClr val="black"/>
                </a:solidFill>
                <a:latin typeface="Muli Regular"/>
                <a:cs typeface="Muli Regular"/>
              </a:rPr>
              <a:t>rd</a:t>
            </a:r>
            <a:r>
              <a:rPr lang="en-GB" sz="1600" dirty="0">
                <a:solidFill>
                  <a:prstClr val="black"/>
                </a:solidFill>
                <a:latin typeface="Muli Regular"/>
                <a:cs typeface="Muli Regular"/>
              </a:rPr>
              <a:t> parties via EGI:  </a:t>
            </a:r>
            <a:r>
              <a:rPr lang="en-GB" sz="1600" dirty="0">
                <a:solidFill>
                  <a:srgbClr val="0070C0"/>
                </a:solidFill>
                <a:latin typeface="Muli Regular"/>
                <a:cs typeface="Muli Regular"/>
              </a:rPr>
              <a:t>DESY, STFC, CESNET</a:t>
            </a:r>
          </a:p>
          <a:p>
            <a:pPr>
              <a:spcBef>
                <a:spcPts val="0"/>
              </a:spcBef>
              <a:spcAft>
                <a:spcPts val="600"/>
              </a:spcAft>
              <a:buClr>
                <a:srgbClr val="000000"/>
              </a:buClr>
            </a:pPr>
            <a:r>
              <a:rPr lang="en-US" sz="1600" spc="-1" dirty="0">
                <a:solidFill>
                  <a:srgbClr val="000000"/>
                </a:solidFill>
                <a:latin typeface="Muli Regular"/>
                <a:cs typeface="Muli Regular"/>
              </a:rPr>
              <a:t>Status: </a:t>
            </a:r>
            <a:r>
              <a:rPr lang="en-US" sz="1600" spc="-1" dirty="0">
                <a:solidFill>
                  <a:srgbClr val="0070C0"/>
                </a:solidFill>
                <a:latin typeface="Muli Regular"/>
                <a:cs typeface="Muli Regular"/>
              </a:rPr>
              <a:t>Started 1/12/2018</a:t>
            </a:r>
          </a:p>
          <a:p>
            <a:pPr>
              <a:spcBef>
                <a:spcPts val="0"/>
              </a:spcBef>
              <a:spcAft>
                <a:spcPts val="600"/>
              </a:spcAft>
              <a:buClr>
                <a:srgbClr val="000000"/>
              </a:buClr>
            </a:pPr>
            <a:r>
              <a:rPr lang="en-US" sz="1600" spc="-1" dirty="0" err="1">
                <a:solidFill>
                  <a:prstClr val="black"/>
                </a:solidFill>
                <a:latin typeface="Muli Regular"/>
                <a:cs typeface="Muli Regular"/>
              </a:rPr>
              <a:t>Github</a:t>
            </a:r>
            <a:r>
              <a:rPr lang="en-US" sz="1600" spc="-1" dirty="0">
                <a:solidFill>
                  <a:srgbClr val="0070C0"/>
                </a:solidFill>
                <a:latin typeface="Muli Regular"/>
                <a:cs typeface="Muli Regular"/>
              </a:rPr>
              <a:t>: https://github.com/panosc-eu </a:t>
            </a:r>
            <a:endParaRPr lang="en-US" sz="1600" b="0" spc="-1" dirty="0">
              <a:solidFill>
                <a:srgbClr val="0070C0"/>
              </a:solidFill>
              <a:latin typeface="Muli Regular"/>
              <a:cs typeface="Muli Regular"/>
            </a:endParaRPr>
          </a:p>
          <a:p>
            <a:pPr>
              <a:spcBef>
                <a:spcPts val="0"/>
              </a:spcBef>
              <a:spcAft>
                <a:spcPts val="600"/>
              </a:spcAft>
              <a:buClr>
                <a:srgbClr val="000000"/>
              </a:buClr>
            </a:pPr>
            <a:r>
              <a:rPr lang="en-US" sz="1600" spc="-1" dirty="0">
                <a:solidFill>
                  <a:prstClr val="black"/>
                </a:solidFill>
                <a:latin typeface="Muli Regular"/>
                <a:cs typeface="Muli Regular"/>
              </a:rPr>
              <a:t>Home page</a:t>
            </a:r>
            <a:r>
              <a:rPr lang="en-US" sz="1600" spc="-1" dirty="0">
                <a:solidFill>
                  <a:srgbClr val="0070C0"/>
                </a:solidFill>
                <a:latin typeface="Muli Regular"/>
                <a:cs typeface="Muli Regular"/>
              </a:rPr>
              <a:t>: https://panosc.eu</a:t>
            </a:r>
          </a:p>
          <a:p>
            <a:pPr>
              <a:spcBef>
                <a:spcPts val="0"/>
              </a:spcBef>
              <a:spcAft>
                <a:spcPts val="600"/>
              </a:spcAft>
              <a:buClr>
                <a:srgbClr val="000000"/>
              </a:buClr>
            </a:pPr>
            <a:r>
              <a:rPr lang="en-US" sz="1600" spc="-1" dirty="0">
                <a:solidFill>
                  <a:prstClr val="black"/>
                </a:solidFill>
                <a:latin typeface="Muli Regular"/>
                <a:cs typeface="Muli Regular"/>
              </a:rPr>
              <a:t>Twitter</a:t>
            </a:r>
            <a:r>
              <a:rPr lang="en-US" sz="1600" spc="-1" dirty="0">
                <a:solidFill>
                  <a:srgbClr val="0070C0"/>
                </a:solidFill>
                <a:latin typeface="Muli Regular"/>
                <a:cs typeface="Muli Regular"/>
              </a:rPr>
              <a:t>: @</a:t>
            </a:r>
            <a:r>
              <a:rPr lang="en-US" sz="1600" spc="-1" dirty="0" err="1">
                <a:solidFill>
                  <a:srgbClr val="0070C0"/>
                </a:solidFill>
                <a:latin typeface="Muli Regular"/>
                <a:cs typeface="Muli Regular"/>
              </a:rPr>
              <a:t>PaNOSC_eu</a:t>
            </a:r>
            <a:r>
              <a:rPr lang="en-US" sz="1600" spc="-1" dirty="0">
                <a:solidFill>
                  <a:srgbClr val="0070C0"/>
                </a:solidFill>
                <a:latin typeface="Muli Regular"/>
                <a:cs typeface="Muli Regular"/>
              </a:rPr>
              <a:t> #PaNOSC </a:t>
            </a:r>
          </a:p>
          <a:p>
            <a:pPr>
              <a:spcBef>
                <a:spcPts val="0"/>
              </a:spcBef>
              <a:spcAft>
                <a:spcPts val="600"/>
              </a:spcAft>
              <a:buClr>
                <a:srgbClr val="000000"/>
              </a:buClr>
            </a:pPr>
            <a:r>
              <a:rPr lang="en-US" sz="1600" spc="-1" dirty="0">
                <a:solidFill>
                  <a:srgbClr val="000000"/>
                </a:solidFill>
                <a:latin typeface="Muli Regular"/>
                <a:cs typeface="Muli Regular"/>
              </a:rPr>
              <a:t>Budget: </a:t>
            </a:r>
            <a:r>
              <a:rPr lang="en-US" sz="1600" spc="-1" dirty="0">
                <a:solidFill>
                  <a:srgbClr val="0070C0"/>
                </a:solidFill>
                <a:latin typeface="Muli Regular"/>
                <a:cs typeface="Muli Regular"/>
              </a:rPr>
              <a:t>12 M€</a:t>
            </a:r>
          </a:p>
          <a:p>
            <a:pPr>
              <a:spcBef>
                <a:spcPts val="0"/>
              </a:spcBef>
              <a:spcAft>
                <a:spcPts val="600"/>
              </a:spcAft>
              <a:buClr>
                <a:srgbClr val="000000"/>
              </a:buClr>
            </a:pPr>
            <a:r>
              <a:rPr lang="en-US" sz="1600" spc="-1" dirty="0">
                <a:solidFill>
                  <a:prstClr val="black"/>
                </a:solidFill>
                <a:latin typeface="Muli Regular"/>
                <a:cs typeface="Muli Regular"/>
              </a:rPr>
              <a:t>Coordinator:</a:t>
            </a:r>
            <a:r>
              <a:rPr lang="en-US" sz="1600" b="0" spc="-1" dirty="0">
                <a:solidFill>
                  <a:srgbClr val="0070C0"/>
                </a:solidFill>
                <a:latin typeface="Muli Regular"/>
                <a:cs typeface="Muli Regular"/>
              </a:rPr>
              <a:t> </a:t>
            </a:r>
            <a:r>
              <a:rPr lang="en-US" sz="1600" spc="-1" dirty="0">
                <a:solidFill>
                  <a:srgbClr val="0070C0"/>
                </a:solidFill>
                <a:latin typeface="Muli Regular"/>
                <a:cs typeface="Muli Regular"/>
              </a:rPr>
              <a:t>ESRF</a:t>
            </a:r>
          </a:p>
          <a:p>
            <a:pPr>
              <a:spcBef>
                <a:spcPts val="0"/>
              </a:spcBef>
              <a:spcAft>
                <a:spcPts val="600"/>
              </a:spcAft>
              <a:buClr>
                <a:srgbClr val="000000"/>
              </a:buClr>
            </a:pPr>
            <a:r>
              <a:rPr lang="en-US" sz="1600" spc="-1" dirty="0">
                <a:solidFill>
                  <a:srgbClr val="000000"/>
                </a:solidFill>
                <a:latin typeface="Muli Regular"/>
                <a:cs typeface="Muli Regular"/>
              </a:rPr>
              <a:t>Started: </a:t>
            </a:r>
            <a:r>
              <a:rPr lang="en-US" sz="1600" spc="-1" dirty="0">
                <a:solidFill>
                  <a:srgbClr val="0070C0"/>
                </a:solidFill>
                <a:latin typeface="Muli Regular"/>
                <a:cs typeface="Muli Regular"/>
              </a:rPr>
              <a:t>1/12/2018</a:t>
            </a:r>
          </a:p>
          <a:p>
            <a:pPr>
              <a:spcBef>
                <a:spcPts val="0"/>
              </a:spcBef>
              <a:spcAft>
                <a:spcPts val="600"/>
              </a:spcAft>
              <a:buClr>
                <a:srgbClr val="000000"/>
              </a:buClr>
            </a:pPr>
            <a:r>
              <a:rPr lang="en-US" sz="1600" spc="-1" dirty="0">
                <a:solidFill>
                  <a:srgbClr val="000000"/>
                </a:solidFill>
                <a:latin typeface="Muli Regular"/>
                <a:cs typeface="Muli Regular"/>
              </a:rPr>
              <a:t>Duration: </a:t>
            </a:r>
            <a:r>
              <a:rPr lang="en-US" sz="1600" spc="-1" dirty="0">
                <a:solidFill>
                  <a:srgbClr val="0070C0"/>
                </a:solidFill>
                <a:latin typeface="Muli Regular"/>
                <a:cs typeface="Muli Regular"/>
              </a:rPr>
              <a:t>4 years</a:t>
            </a:r>
          </a:p>
        </p:txBody>
      </p:sp>
      <p:sp>
        <p:nvSpPr>
          <p:cNvPr id="19"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21"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2"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23"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4"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25"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6"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27"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8"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2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7" name="Picture 6"/>
          <p:cNvPicPr>
            <a:picLocks noChangeAspect="1"/>
          </p:cNvPicPr>
          <p:nvPr/>
        </p:nvPicPr>
        <p:blipFill>
          <a:blip r:embed="rId6">
            <a:extLst>
              <a:ext uri="{28A0092B-C50C-407E-A947-70E740481C1C}">
                <a14:useLocalDpi xmlns:a14="http://schemas.microsoft.com/office/drawing/2010/main" val="0"/>
              </a:ext>
            </a:extLst>
          </a:blip>
          <a:srcRect/>
          <a:stretch/>
        </p:blipFill>
        <p:spPr>
          <a:xfrm>
            <a:off x="7115052" y="1371600"/>
            <a:ext cx="5020464" cy="43719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228600"/>
            <a:ext cx="11042650" cy="615950"/>
          </a:xfrm>
        </p:spPr>
        <p:txBody>
          <a:bodyPr/>
          <a:lstStyle/>
          <a:p>
            <a:r>
              <a:rPr lang="en-US" sz="4000" dirty="0">
                <a:solidFill>
                  <a:srgbClr val="A34773"/>
                </a:solidFill>
                <a:latin typeface="Muli Black"/>
                <a:cs typeface="Muli Black"/>
              </a:rPr>
              <a:t>Sustainability</a:t>
            </a:r>
          </a:p>
        </p:txBody>
      </p:sp>
      <p:sp>
        <p:nvSpPr>
          <p:cNvPr id="3" name="Text Placeholder 2"/>
          <p:cNvSpPr>
            <a:spLocks noGrp="1"/>
          </p:cNvSpPr>
          <p:nvPr>
            <p:ph type="body" idx="4294967295"/>
          </p:nvPr>
        </p:nvSpPr>
        <p:spPr>
          <a:xfrm>
            <a:off x="385763" y="1195388"/>
            <a:ext cx="11272837" cy="4862512"/>
          </a:xfrm>
        </p:spPr>
        <p:txBody>
          <a:bodyPr/>
          <a:lstStyle/>
          <a:p>
            <a:pPr marL="342900" indent="-342900">
              <a:buFont typeface="Arial" panose="020B0604020202020204" pitchFamily="34" charset="0"/>
              <a:buChar char="•"/>
            </a:pPr>
            <a:r>
              <a:rPr lang="en-US" sz="3200" dirty="0">
                <a:latin typeface="Muli Regular"/>
                <a:ea typeface="Arial" charset="0"/>
                <a:cs typeface="Muli Regular"/>
              </a:rPr>
              <a:t>Stakeholders for the Photon and Neutron community</a:t>
            </a:r>
            <a:br>
              <a:rPr lang="en-US" sz="3200" dirty="0">
                <a:latin typeface="Muli Regular"/>
                <a:ea typeface="Arial" charset="0"/>
                <a:cs typeface="Muli Regular"/>
              </a:rPr>
            </a:br>
            <a:endParaRPr lang="en-US" sz="3200" dirty="0">
              <a:latin typeface="Muli Regular"/>
              <a:cs typeface="Muli Regular"/>
            </a:endParaRPr>
          </a:p>
          <a:p>
            <a:pPr lvl="1" algn="l"/>
            <a:r>
              <a:rPr lang="en-US" sz="2000" dirty="0">
                <a:latin typeface="Muli Regular"/>
                <a:ea typeface="Arial" charset="0"/>
                <a:cs typeface="Muli Regular"/>
              </a:rPr>
              <a:t>The database of stakeholders will be used to involved stakeholders and get feedback via targeted questionnaires and interviews. The feedback from stakeholders will allow us to address the other tasks</a:t>
            </a:r>
          </a:p>
          <a:p>
            <a:pPr lvl="1" algn="l"/>
            <a:br>
              <a:rPr lang="en-US" sz="2400" b="0" dirty="0">
                <a:latin typeface="Muli Regular"/>
                <a:cs typeface="Muli Regular"/>
              </a:rPr>
            </a:br>
            <a:endParaRPr lang="en-US" sz="2400" b="0" dirty="0">
              <a:latin typeface="Muli Regular"/>
              <a:cs typeface="Muli Regular"/>
            </a:endParaRPr>
          </a:p>
          <a:p>
            <a:pPr marL="342900" indent="-342900">
              <a:buFont typeface="Arial" panose="020B0604020202020204" pitchFamily="34" charset="0"/>
              <a:buChar char="•"/>
            </a:pPr>
            <a:r>
              <a:rPr lang="en-US" sz="3200" dirty="0">
                <a:latin typeface="Muli Regular"/>
                <a:ea typeface="Arial" charset="0"/>
                <a:cs typeface="Muli Regular"/>
              </a:rPr>
              <a:t>Metrics and cost for the Photon and Neutron community</a:t>
            </a:r>
            <a:br>
              <a:rPr lang="en-US" sz="3200" dirty="0">
                <a:latin typeface="Muli Regular"/>
                <a:ea typeface="Arial" charset="0"/>
                <a:cs typeface="Muli Regular"/>
              </a:rPr>
            </a:br>
            <a:endParaRPr lang="en-US" sz="3200" dirty="0">
              <a:latin typeface="Muli Regular"/>
              <a:cs typeface="Muli Regular"/>
            </a:endParaRPr>
          </a:p>
          <a:p>
            <a:pPr lvl="1" algn="l"/>
            <a:r>
              <a:rPr lang="en-US" sz="2000" dirty="0">
                <a:latin typeface="Muli Regular"/>
                <a:ea typeface="Arial" charset="0"/>
                <a:cs typeface="Muli Regular"/>
              </a:rPr>
              <a:t>Analysis and development of metrics for the evaluation of costs and added value of the services provided to the community . We are currently working at the development of an auditable cost model template and metrics to evaluate the added value of services which will be computed by tools like PUMA, VUO and others</a:t>
            </a:r>
            <a:endParaRPr lang="en-US" sz="2000" b="0" dirty="0">
              <a:latin typeface="Muli Regular"/>
              <a:cs typeface="Muli Regular"/>
            </a:endParaRPr>
          </a:p>
        </p:txBody>
      </p:sp>
      <p:grpSp>
        <p:nvGrpSpPr>
          <p:cNvPr id="5" name="Group 4"/>
          <p:cNvGrpSpPr/>
          <p:nvPr/>
        </p:nvGrpSpPr>
        <p:grpSpPr>
          <a:xfrm>
            <a:off x="1681163" y="6228257"/>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7" name="Rectangle 16"/>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WP7</a:t>
            </a:r>
          </a:p>
        </p:txBody>
      </p:sp>
    </p:spTree>
    <p:extLst>
      <p:ext uri="{BB962C8B-B14F-4D97-AF65-F5344CB8AC3E}">
        <p14:creationId xmlns:p14="http://schemas.microsoft.com/office/powerpoint/2010/main" val="3364039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381000"/>
            <a:ext cx="7308850" cy="614362"/>
          </a:xfrm>
        </p:spPr>
        <p:txBody>
          <a:bodyPr/>
          <a:lstStyle/>
          <a:p>
            <a:r>
              <a:rPr lang="en-US" sz="4000" dirty="0">
                <a:solidFill>
                  <a:srgbClr val="A34773"/>
                </a:solidFill>
                <a:latin typeface="Muli Black"/>
                <a:cs typeface="Muli Black"/>
              </a:rPr>
              <a:t>PUMA publication metrics</a:t>
            </a:r>
          </a:p>
        </p:txBody>
      </p:sp>
      <p:sp>
        <p:nvSpPr>
          <p:cNvPr id="3" name="Text Placeholder 2"/>
          <p:cNvSpPr>
            <a:spLocks noGrp="1"/>
          </p:cNvSpPr>
          <p:nvPr>
            <p:ph type="body" idx="4294967295"/>
          </p:nvPr>
        </p:nvSpPr>
        <p:spPr>
          <a:xfrm>
            <a:off x="457200" y="1401762"/>
            <a:ext cx="5556250" cy="3877343"/>
          </a:xfrm>
        </p:spPr>
        <p:txBody>
          <a:bodyPr/>
          <a:lstStyle/>
          <a:p>
            <a:pPr marL="343800" indent="-342720">
              <a:lnSpc>
                <a:spcPct val="100000"/>
              </a:lnSpc>
              <a:spcBef>
                <a:spcPts val="479"/>
              </a:spcBef>
              <a:buClr>
                <a:srgbClr val="000000"/>
              </a:buClr>
              <a:buFont typeface="Arial"/>
              <a:buChar char="•"/>
            </a:pPr>
            <a:r>
              <a:rPr lang="en-GB" b="0" spc="-1" dirty="0">
                <a:solidFill>
                  <a:srgbClr val="000000"/>
                </a:solidFill>
                <a:latin typeface="Muli Regular"/>
                <a:ea typeface="DejaVu Sans"/>
                <a:cs typeface="Muli Regular"/>
              </a:rPr>
              <a:t>Publications and citations per instrument</a:t>
            </a:r>
          </a:p>
          <a:p>
            <a:pPr marL="343800" indent="-342720">
              <a:lnSpc>
                <a:spcPct val="100000"/>
              </a:lnSpc>
              <a:spcBef>
                <a:spcPts val="479"/>
              </a:spcBef>
              <a:buClr>
                <a:srgbClr val="000000"/>
              </a:buClr>
              <a:buFont typeface="Arial"/>
              <a:buChar char="•"/>
            </a:pPr>
            <a:r>
              <a:rPr lang="en-GB" spc="-1" dirty="0">
                <a:solidFill>
                  <a:srgbClr val="000000"/>
                </a:solidFill>
                <a:latin typeface="Muli Regular"/>
                <a:cs typeface="Muli Regular"/>
              </a:rPr>
              <a:t>Delay between a proposal and a publication</a:t>
            </a:r>
          </a:p>
          <a:p>
            <a:pPr marL="343800" indent="-342720">
              <a:lnSpc>
                <a:spcPct val="100000"/>
              </a:lnSpc>
              <a:spcBef>
                <a:spcPts val="479"/>
              </a:spcBef>
              <a:buClr>
                <a:srgbClr val="000000"/>
              </a:buClr>
              <a:buFont typeface="Arial"/>
              <a:buChar char="•"/>
            </a:pPr>
            <a:r>
              <a:rPr lang="en-GB" b="0" spc="-1" dirty="0">
                <a:solidFill>
                  <a:srgbClr val="000000"/>
                </a:solidFill>
                <a:latin typeface="Muli Regular"/>
                <a:cs typeface="Muli Regular"/>
              </a:rPr>
              <a:t>Countries and laboratories which use ILL (ESRF, …) data</a:t>
            </a:r>
          </a:p>
          <a:p>
            <a:pPr marL="801180" lvl="1" indent="-342900">
              <a:spcBef>
                <a:spcPts val="479"/>
              </a:spcBef>
              <a:buClr>
                <a:srgbClr val="000000"/>
              </a:buClr>
              <a:buFont typeface="Courier New" panose="02070309020205020404" pitchFamily="49" charset="0"/>
              <a:buChar char="o"/>
            </a:pPr>
            <a:r>
              <a:rPr lang="en-GB" sz="1600" spc="-1" dirty="0">
                <a:solidFill>
                  <a:srgbClr val="000000"/>
                </a:solidFill>
                <a:latin typeface="Muli Regular"/>
                <a:cs typeface="Muli Regular"/>
              </a:rPr>
              <a:t>Look for potential new users</a:t>
            </a:r>
          </a:p>
          <a:p>
            <a:pPr marL="343800" indent="-342720">
              <a:lnSpc>
                <a:spcPct val="100000"/>
              </a:lnSpc>
              <a:spcBef>
                <a:spcPts val="479"/>
              </a:spcBef>
              <a:buClr>
                <a:srgbClr val="000000"/>
              </a:buClr>
              <a:buFont typeface="Arial"/>
              <a:buChar char="•"/>
            </a:pPr>
            <a:r>
              <a:rPr lang="en-GB" spc="-1" dirty="0">
                <a:solidFill>
                  <a:srgbClr val="000000"/>
                </a:solidFill>
                <a:latin typeface="Muli Regular"/>
                <a:cs typeface="Muli Regular"/>
              </a:rPr>
              <a:t>Scientific trends</a:t>
            </a:r>
          </a:p>
          <a:p>
            <a:pPr marL="343800" indent="-342720">
              <a:lnSpc>
                <a:spcPct val="100000"/>
              </a:lnSpc>
              <a:spcBef>
                <a:spcPts val="479"/>
              </a:spcBef>
              <a:buClr>
                <a:srgbClr val="000000"/>
              </a:buClr>
              <a:buFont typeface="Arial"/>
              <a:buChar char="•"/>
            </a:pPr>
            <a:r>
              <a:rPr lang="en-GB" spc="-1" dirty="0">
                <a:solidFill>
                  <a:srgbClr val="000000"/>
                </a:solidFill>
                <a:latin typeface="Muli Regular"/>
                <a:cs typeface="Muli Regular"/>
              </a:rPr>
              <a:t>Impact factor per science facility</a:t>
            </a:r>
            <a:endParaRPr lang="en-GB" b="0" spc="-1" dirty="0">
              <a:solidFill>
                <a:srgbClr val="000000"/>
              </a:solidFill>
              <a:latin typeface="Muli Regular"/>
              <a:cs typeface="Muli Regular"/>
            </a:endParaRPr>
          </a:p>
          <a:p>
            <a:endParaRPr lang="en-US" dirty="0"/>
          </a:p>
        </p:txBody>
      </p:sp>
      <p:pic>
        <p:nvPicPr>
          <p:cNvPr id="4" name="Picture 3"/>
          <p:cNvPicPr>
            <a:picLocks noChangeAspect="1"/>
          </p:cNvPicPr>
          <p:nvPr/>
        </p:nvPicPr>
        <p:blipFill>
          <a:blip r:embed="rId2"/>
          <a:stretch>
            <a:fillRect/>
          </a:stretch>
        </p:blipFill>
        <p:spPr>
          <a:xfrm>
            <a:off x="6172200" y="1563429"/>
            <a:ext cx="5889097" cy="4217569"/>
          </a:xfrm>
          <a:prstGeom prst="rect">
            <a:avLst/>
          </a:prstGeom>
        </p:spPr>
      </p:pic>
      <p:grpSp>
        <p:nvGrpSpPr>
          <p:cNvPr id="5" name="Group 4"/>
          <p:cNvGrpSpPr/>
          <p:nvPr/>
        </p:nvGrpSpPr>
        <p:grpSpPr>
          <a:xfrm>
            <a:off x="1681163" y="6228257"/>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706847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1295400" y="609600"/>
            <a:ext cx="8991600" cy="5962710"/>
            <a:chOff x="1295400" y="457200"/>
            <a:chExt cx="8991600" cy="5962710"/>
          </a:xfrm>
        </p:grpSpPr>
        <p:sp>
          <p:nvSpPr>
            <p:cNvPr id="11" name="Rectangle 10"/>
            <p:cNvSpPr/>
            <p:nvPr/>
          </p:nvSpPr>
          <p:spPr>
            <a:xfrm>
              <a:off x="8382000" y="2590800"/>
              <a:ext cx="1905000" cy="523220"/>
            </a:xfrm>
            <a:prstGeom prst="rect">
              <a:avLst/>
            </a:prstGeom>
          </p:spPr>
          <p:txBody>
            <a:bodyPr wrap="square">
              <a:spAutoFit/>
            </a:bodyPr>
            <a:lstStyle/>
            <a:p>
              <a:r>
                <a:rPr lang="en-US" sz="1400" b="1" dirty="0">
                  <a:latin typeface="Muli Regular"/>
                  <a:cs typeface="Muli Regular"/>
                </a:rPr>
                <a:t>Community of RIs from other clusters</a:t>
              </a:r>
            </a:p>
          </p:txBody>
        </p:sp>
        <p:sp>
          <p:nvSpPr>
            <p:cNvPr id="13" name="Rectangle 12"/>
            <p:cNvSpPr/>
            <p:nvPr/>
          </p:nvSpPr>
          <p:spPr>
            <a:xfrm>
              <a:off x="4648200" y="457200"/>
              <a:ext cx="1676400" cy="523220"/>
            </a:xfrm>
            <a:prstGeom prst="rect">
              <a:avLst/>
            </a:prstGeom>
          </p:spPr>
          <p:txBody>
            <a:bodyPr wrap="square">
              <a:spAutoFit/>
            </a:bodyPr>
            <a:lstStyle/>
            <a:p>
              <a:pPr algn="ctr"/>
              <a:r>
                <a:rPr lang="en-US" sz="1400" b="1" dirty="0" err="1">
                  <a:latin typeface="Muli Regular"/>
                  <a:cs typeface="Muli Regular"/>
                </a:rPr>
                <a:t>PaN</a:t>
              </a:r>
              <a:r>
                <a:rPr lang="en-US" sz="1400" b="1" dirty="0">
                  <a:latin typeface="Muli Regular"/>
                  <a:cs typeface="Muli Regular"/>
                </a:rPr>
                <a:t> user community</a:t>
              </a:r>
            </a:p>
          </p:txBody>
        </p:sp>
        <p:sp>
          <p:nvSpPr>
            <p:cNvPr id="20" name="Rectangle 19"/>
            <p:cNvSpPr/>
            <p:nvPr/>
          </p:nvSpPr>
          <p:spPr>
            <a:xfrm>
              <a:off x="5410200" y="6019800"/>
              <a:ext cx="1152128" cy="400110"/>
            </a:xfrm>
            <a:prstGeom prst="rect">
              <a:avLst/>
            </a:prstGeom>
          </p:spPr>
          <p:txBody>
            <a:bodyPr wrap="square">
              <a:spAutoFit/>
            </a:bodyPr>
            <a:lstStyle/>
            <a:p>
              <a:pPr lvl="0"/>
              <a:r>
                <a:rPr lang="en-US" sz="1000" i="1" dirty="0">
                  <a:latin typeface="Muli Regular"/>
                  <a:cs typeface="Muli Regular"/>
                </a:rPr>
                <a:t>ERIC Forum</a:t>
              </a:r>
            </a:p>
            <a:p>
              <a:pPr lvl="0"/>
              <a:r>
                <a:rPr lang="en-US" sz="1000" i="1" dirty="0">
                  <a:latin typeface="Muli Regular"/>
                  <a:cs typeface="Muli Regular"/>
                </a:rPr>
                <a:t>ESFRI</a:t>
              </a:r>
            </a:p>
          </p:txBody>
        </p:sp>
        <p:sp>
          <p:nvSpPr>
            <p:cNvPr id="29" name="Rectangle 28"/>
            <p:cNvSpPr/>
            <p:nvPr/>
          </p:nvSpPr>
          <p:spPr>
            <a:xfrm>
              <a:off x="8077200" y="3886200"/>
              <a:ext cx="1800200" cy="523220"/>
            </a:xfrm>
            <a:prstGeom prst="rect">
              <a:avLst/>
            </a:prstGeom>
          </p:spPr>
          <p:txBody>
            <a:bodyPr wrap="square">
              <a:spAutoFit/>
            </a:bodyPr>
            <a:lstStyle/>
            <a:p>
              <a:r>
                <a:rPr lang="en-US" sz="1400" b="1" dirty="0">
                  <a:latin typeface="Muli Regular"/>
                  <a:cs typeface="Muli Regular"/>
                </a:rPr>
                <a:t>Other EOSC-related projects</a:t>
              </a:r>
            </a:p>
          </p:txBody>
        </p:sp>
        <p:sp>
          <p:nvSpPr>
            <p:cNvPr id="31" name="Rectangle 30"/>
            <p:cNvSpPr/>
            <p:nvPr/>
          </p:nvSpPr>
          <p:spPr>
            <a:xfrm>
              <a:off x="6934200" y="838200"/>
              <a:ext cx="1287532" cy="307777"/>
            </a:xfrm>
            <a:prstGeom prst="rect">
              <a:avLst/>
            </a:prstGeom>
          </p:spPr>
          <p:txBody>
            <a:bodyPr wrap="none">
              <a:spAutoFit/>
            </a:bodyPr>
            <a:lstStyle/>
            <a:p>
              <a:pPr algn="ctr"/>
              <a:r>
                <a:rPr lang="en-US" sz="1400" b="1" dirty="0">
                  <a:latin typeface="Muli Regular"/>
                  <a:cs typeface="Muli Regular"/>
                </a:rPr>
                <a:t>EOSC bodies</a:t>
              </a:r>
            </a:p>
          </p:txBody>
        </p:sp>
        <p:sp>
          <p:nvSpPr>
            <p:cNvPr id="5" name="Rectangle 4"/>
            <p:cNvSpPr/>
            <p:nvPr/>
          </p:nvSpPr>
          <p:spPr>
            <a:xfrm>
              <a:off x="2390712" y="1613039"/>
              <a:ext cx="1546272" cy="707886"/>
            </a:xfrm>
            <a:prstGeom prst="rect">
              <a:avLst/>
            </a:prstGeom>
          </p:spPr>
          <p:txBody>
            <a:bodyPr wrap="square">
              <a:spAutoFit/>
            </a:bodyPr>
            <a:lstStyle/>
            <a:p>
              <a:pPr algn="r"/>
              <a:r>
                <a:rPr lang="en-US" sz="1000" i="1" dirty="0" err="1">
                  <a:latin typeface="Muli Regular"/>
                  <a:cs typeface="Muli Regular"/>
                </a:rPr>
                <a:t>PaNOSC</a:t>
              </a:r>
              <a:r>
                <a:rPr lang="en-US" sz="1000" i="1" dirty="0">
                  <a:latin typeface="Muli Regular"/>
                  <a:cs typeface="Muli Regular"/>
                </a:rPr>
                <a:t> partners / bodies &amp; national </a:t>
              </a:r>
              <a:r>
                <a:rPr lang="en-US" sz="1000" i="1" dirty="0" err="1">
                  <a:latin typeface="Muli Regular"/>
                  <a:cs typeface="Muli Regular"/>
                </a:rPr>
                <a:t>PaN</a:t>
              </a:r>
              <a:r>
                <a:rPr lang="en-US" sz="1000" i="1" dirty="0">
                  <a:latin typeface="Muli Regular"/>
                  <a:cs typeface="Muli Regular"/>
                </a:rPr>
                <a:t> RIs (managers, bodies, staff, IT professionals)</a:t>
              </a:r>
            </a:p>
          </p:txBody>
        </p:sp>
        <p:sp>
          <p:nvSpPr>
            <p:cNvPr id="6" name="Oval 5"/>
            <p:cNvSpPr/>
            <p:nvPr/>
          </p:nvSpPr>
          <p:spPr>
            <a:xfrm>
              <a:off x="6400800" y="4648200"/>
              <a:ext cx="914400" cy="914400"/>
            </a:xfrm>
            <a:prstGeom prst="ellipse">
              <a:avLst/>
            </a:prstGeom>
            <a:solidFill>
              <a:srgbClr val="654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7" name="Rectangle 6"/>
            <p:cNvSpPr/>
            <p:nvPr/>
          </p:nvSpPr>
          <p:spPr>
            <a:xfrm>
              <a:off x="8458200" y="3048000"/>
              <a:ext cx="1103360" cy="707886"/>
            </a:xfrm>
            <a:prstGeom prst="rect">
              <a:avLst/>
            </a:prstGeom>
          </p:spPr>
          <p:txBody>
            <a:bodyPr wrap="square">
              <a:spAutoFit/>
            </a:bodyPr>
            <a:lstStyle/>
            <a:p>
              <a:pPr lvl="0"/>
              <a:r>
                <a:rPr lang="en-US" sz="1000" i="1" dirty="0">
                  <a:latin typeface="Muli Regular"/>
                  <a:cs typeface="Muli Regular"/>
                </a:rPr>
                <a:t>ENVRI-FAIR</a:t>
              </a:r>
            </a:p>
            <a:p>
              <a:pPr lvl="0"/>
              <a:r>
                <a:rPr lang="en-US" sz="1000" i="1" dirty="0">
                  <a:latin typeface="Muli Regular"/>
                  <a:cs typeface="Muli Regular"/>
                </a:rPr>
                <a:t>EOSC-LIFE</a:t>
              </a:r>
            </a:p>
            <a:p>
              <a:pPr lvl="0"/>
              <a:r>
                <a:rPr lang="en-US" sz="1000" i="1" dirty="0">
                  <a:latin typeface="Muli Regular"/>
                  <a:cs typeface="Muli Regular"/>
                </a:rPr>
                <a:t>ESCAPE</a:t>
              </a:r>
            </a:p>
            <a:p>
              <a:pPr lvl="0"/>
              <a:r>
                <a:rPr lang="en-US" sz="1000" i="1" dirty="0">
                  <a:latin typeface="Muli Regular"/>
                  <a:cs typeface="Muli Regular"/>
                </a:rPr>
                <a:t>SSHOC</a:t>
              </a:r>
            </a:p>
          </p:txBody>
        </p:sp>
        <p:sp>
          <p:nvSpPr>
            <p:cNvPr id="9" name="Rectangle 8"/>
            <p:cNvSpPr/>
            <p:nvPr/>
          </p:nvSpPr>
          <p:spPr>
            <a:xfrm>
              <a:off x="1690464" y="3873624"/>
              <a:ext cx="1709936" cy="707886"/>
            </a:xfrm>
            <a:prstGeom prst="rect">
              <a:avLst/>
            </a:prstGeom>
          </p:spPr>
          <p:txBody>
            <a:bodyPr wrap="square">
              <a:spAutoFit/>
            </a:bodyPr>
            <a:lstStyle/>
            <a:p>
              <a:pPr algn="r"/>
              <a:r>
                <a:rPr lang="en-US" sz="1000" i="1" dirty="0">
                  <a:latin typeface="Muli Regular"/>
                  <a:cs typeface="Muli Regular"/>
                </a:rPr>
                <a:t>EGI</a:t>
              </a:r>
            </a:p>
            <a:p>
              <a:pPr algn="r"/>
              <a:r>
                <a:rPr lang="en-US" sz="1000" i="1" dirty="0" err="1">
                  <a:latin typeface="Muli Regular"/>
                  <a:cs typeface="Muli Regular"/>
                </a:rPr>
                <a:t>Géant</a:t>
              </a:r>
              <a:endParaRPr lang="en-US" sz="1000" i="1" dirty="0">
                <a:latin typeface="Muli Regular"/>
                <a:cs typeface="Muli Regular"/>
              </a:endParaRPr>
            </a:p>
            <a:p>
              <a:pPr algn="r"/>
              <a:r>
                <a:rPr lang="en-US" sz="1000" i="1" dirty="0">
                  <a:latin typeface="Muli Regular"/>
                  <a:cs typeface="Muli Regular"/>
                </a:rPr>
                <a:t>PRACE</a:t>
              </a:r>
            </a:p>
            <a:p>
              <a:pPr algn="r"/>
              <a:r>
                <a:rPr lang="en-US" sz="1000" i="1" dirty="0">
                  <a:latin typeface="Muli Regular"/>
                  <a:cs typeface="Muli Regular"/>
                </a:rPr>
                <a:t>RDA Europe</a:t>
              </a:r>
            </a:p>
          </p:txBody>
        </p:sp>
        <p:pic>
          <p:nvPicPr>
            <p:cNvPr id="10" name="Picture 9" descr="abbvie-corp-responsibility-stakeholder-graph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981200"/>
              <a:ext cx="2756211" cy="2760538"/>
            </a:xfrm>
            <a:prstGeom prst="rect">
              <a:avLst/>
            </a:prstGeom>
          </p:spPr>
        </p:pic>
        <p:sp>
          <p:nvSpPr>
            <p:cNvPr id="12" name="Oval 11"/>
            <p:cNvSpPr/>
            <p:nvPr/>
          </p:nvSpPr>
          <p:spPr>
            <a:xfrm>
              <a:off x="5029200" y="990600"/>
              <a:ext cx="914400" cy="914400"/>
            </a:xfrm>
            <a:prstGeom prst="ellipse">
              <a:avLst/>
            </a:prstGeom>
            <a:solidFill>
              <a:srgbClr val="95B8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14" name="Oval 13"/>
            <p:cNvSpPr/>
            <p:nvPr/>
          </p:nvSpPr>
          <p:spPr>
            <a:xfrm>
              <a:off x="3581400" y="3581400"/>
              <a:ext cx="914400" cy="914400"/>
            </a:xfrm>
            <a:prstGeom prst="ellipse">
              <a:avLst/>
            </a:prstGeom>
            <a:solidFill>
              <a:srgbClr val="1325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15" name="Rectangle 14"/>
            <p:cNvSpPr/>
            <p:nvPr/>
          </p:nvSpPr>
          <p:spPr>
            <a:xfrm>
              <a:off x="1600200" y="3657600"/>
              <a:ext cx="1800200" cy="307777"/>
            </a:xfrm>
            <a:prstGeom prst="rect">
              <a:avLst/>
            </a:prstGeom>
          </p:spPr>
          <p:txBody>
            <a:bodyPr wrap="square">
              <a:spAutoFit/>
            </a:bodyPr>
            <a:lstStyle/>
            <a:p>
              <a:pPr algn="r"/>
              <a:r>
                <a:rPr lang="en-US" sz="1400" b="1" dirty="0">
                  <a:solidFill>
                    <a:srgbClr val="000000"/>
                  </a:solidFill>
                  <a:latin typeface="Muli Regular"/>
                  <a:cs typeface="Muli Regular"/>
                </a:rPr>
                <a:t>e-infrastructures</a:t>
              </a:r>
            </a:p>
          </p:txBody>
        </p:sp>
        <p:sp>
          <p:nvSpPr>
            <p:cNvPr id="16" name="Oval 15"/>
            <p:cNvSpPr/>
            <p:nvPr/>
          </p:nvSpPr>
          <p:spPr>
            <a:xfrm>
              <a:off x="6096000" y="1066800"/>
              <a:ext cx="914400" cy="91440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17" name="Rectangle 16"/>
            <p:cNvSpPr/>
            <p:nvPr/>
          </p:nvSpPr>
          <p:spPr>
            <a:xfrm>
              <a:off x="5334000" y="5791200"/>
              <a:ext cx="1760956" cy="307777"/>
            </a:xfrm>
            <a:prstGeom prst="rect">
              <a:avLst/>
            </a:prstGeom>
          </p:spPr>
          <p:txBody>
            <a:bodyPr wrap="none">
              <a:spAutoFit/>
            </a:bodyPr>
            <a:lstStyle/>
            <a:p>
              <a:pPr algn="ctr"/>
              <a:r>
                <a:rPr lang="en-US" sz="1400" b="1" dirty="0">
                  <a:solidFill>
                    <a:srgbClr val="000000"/>
                  </a:solidFill>
                  <a:latin typeface="Muli Regular"/>
                  <a:cs typeface="Muli Regular"/>
                </a:rPr>
                <a:t>ERICs’ community</a:t>
              </a:r>
            </a:p>
          </p:txBody>
        </p:sp>
        <p:sp>
          <p:nvSpPr>
            <p:cNvPr id="18" name="Rectangle 17"/>
            <p:cNvSpPr/>
            <p:nvPr/>
          </p:nvSpPr>
          <p:spPr>
            <a:xfrm>
              <a:off x="2209800" y="4724400"/>
              <a:ext cx="2057400" cy="523220"/>
            </a:xfrm>
            <a:prstGeom prst="rect">
              <a:avLst/>
            </a:prstGeom>
          </p:spPr>
          <p:txBody>
            <a:bodyPr wrap="square">
              <a:spAutoFit/>
            </a:bodyPr>
            <a:lstStyle/>
            <a:p>
              <a:pPr algn="r"/>
              <a:r>
                <a:rPr lang="en-US" sz="1400" b="1" dirty="0">
                  <a:solidFill>
                    <a:srgbClr val="000000"/>
                  </a:solidFill>
                  <a:latin typeface="Muli Regular"/>
                  <a:cs typeface="Muli Regular"/>
                </a:rPr>
                <a:t>Researchers from academia &amp; industry</a:t>
              </a:r>
            </a:p>
          </p:txBody>
        </p:sp>
        <p:sp>
          <p:nvSpPr>
            <p:cNvPr id="19" name="Oval 18"/>
            <p:cNvSpPr/>
            <p:nvPr/>
          </p:nvSpPr>
          <p:spPr>
            <a:xfrm>
              <a:off x="4267200" y="4495800"/>
              <a:ext cx="914400" cy="914400"/>
            </a:xfrm>
            <a:prstGeom prst="ellipse">
              <a:avLst/>
            </a:prstGeom>
            <a:solidFill>
              <a:srgbClr val="43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1" name="Rectangle 20"/>
            <p:cNvSpPr/>
            <p:nvPr/>
          </p:nvSpPr>
          <p:spPr>
            <a:xfrm>
              <a:off x="2390711" y="1371600"/>
              <a:ext cx="1571689" cy="307777"/>
            </a:xfrm>
            <a:prstGeom prst="rect">
              <a:avLst/>
            </a:prstGeom>
          </p:spPr>
          <p:txBody>
            <a:bodyPr wrap="none">
              <a:spAutoFit/>
            </a:bodyPr>
            <a:lstStyle/>
            <a:p>
              <a:pPr algn="ctr"/>
              <a:r>
                <a:rPr lang="en-US" sz="1400" b="1" dirty="0">
                  <a:latin typeface="Muli Regular"/>
                  <a:cs typeface="Muli Regular"/>
                </a:rPr>
                <a:t>EU </a:t>
              </a:r>
              <a:r>
                <a:rPr lang="en-US" sz="1400" b="1" dirty="0" err="1">
                  <a:latin typeface="Muli Regular"/>
                  <a:cs typeface="Muli Regular"/>
                </a:rPr>
                <a:t>PaN</a:t>
              </a:r>
              <a:r>
                <a:rPr lang="en-US" sz="1400" b="1" dirty="0">
                  <a:latin typeface="Muli Regular"/>
                  <a:cs typeface="Muli Regular"/>
                </a:rPr>
                <a:t> sources</a:t>
              </a:r>
            </a:p>
          </p:txBody>
        </p:sp>
        <p:sp>
          <p:nvSpPr>
            <p:cNvPr id="22" name="Oval 21"/>
            <p:cNvSpPr/>
            <p:nvPr/>
          </p:nvSpPr>
          <p:spPr>
            <a:xfrm>
              <a:off x="4038600" y="1524000"/>
              <a:ext cx="914400" cy="914400"/>
            </a:xfrm>
            <a:prstGeom prst="ellipse">
              <a:avLst/>
            </a:prstGeom>
            <a:solidFill>
              <a:srgbClr val="598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3" name="Rectangle 22"/>
            <p:cNvSpPr/>
            <p:nvPr/>
          </p:nvSpPr>
          <p:spPr>
            <a:xfrm>
              <a:off x="1295400" y="2514600"/>
              <a:ext cx="2088232" cy="954107"/>
            </a:xfrm>
            <a:prstGeom prst="rect">
              <a:avLst/>
            </a:prstGeom>
          </p:spPr>
          <p:txBody>
            <a:bodyPr wrap="square">
              <a:spAutoFit/>
            </a:bodyPr>
            <a:lstStyle/>
            <a:p>
              <a:pPr algn="r"/>
              <a:r>
                <a:rPr lang="en-US" sz="1400" b="1" dirty="0">
                  <a:solidFill>
                    <a:srgbClr val="000000"/>
                  </a:solidFill>
                  <a:latin typeface="Muli Regular"/>
                  <a:cs typeface="Muli Regular"/>
                </a:rPr>
                <a:t>EC, national authorities and funding agencies, policy makers</a:t>
              </a:r>
            </a:p>
          </p:txBody>
        </p:sp>
        <p:sp>
          <p:nvSpPr>
            <p:cNvPr id="24" name="Oval 23"/>
            <p:cNvSpPr/>
            <p:nvPr/>
          </p:nvSpPr>
          <p:spPr>
            <a:xfrm>
              <a:off x="3505200" y="2514600"/>
              <a:ext cx="914400" cy="914400"/>
            </a:xfrm>
            <a:prstGeom prst="ellipse">
              <a:avLst/>
            </a:prstGeom>
            <a:solidFill>
              <a:srgbClr val="006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5" name="Oval 24"/>
            <p:cNvSpPr/>
            <p:nvPr/>
          </p:nvSpPr>
          <p:spPr>
            <a:xfrm>
              <a:off x="7162800" y="3810000"/>
              <a:ext cx="914400" cy="914400"/>
            </a:xfrm>
            <a:prstGeom prst="ellipse">
              <a:avLst/>
            </a:prstGeom>
            <a:solidFill>
              <a:srgbClr val="7C3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6" name="Oval 25"/>
            <p:cNvSpPr/>
            <p:nvPr/>
          </p:nvSpPr>
          <p:spPr>
            <a:xfrm>
              <a:off x="7391400" y="2743200"/>
              <a:ext cx="914400" cy="914400"/>
            </a:xfrm>
            <a:prstGeom prst="ellipse">
              <a:avLst/>
            </a:prstGeom>
            <a:solidFill>
              <a:srgbClr val="A447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7" name="Oval 26"/>
            <p:cNvSpPr/>
            <p:nvPr/>
          </p:nvSpPr>
          <p:spPr>
            <a:xfrm>
              <a:off x="5334000" y="4876800"/>
              <a:ext cx="914400" cy="914400"/>
            </a:xfrm>
            <a:prstGeom prst="ellipse">
              <a:avLst/>
            </a:prstGeom>
            <a:solidFill>
              <a:srgbClr val="666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28" name="Rectangle 27"/>
            <p:cNvSpPr/>
            <p:nvPr/>
          </p:nvSpPr>
          <p:spPr>
            <a:xfrm>
              <a:off x="8153400" y="4343400"/>
              <a:ext cx="1152128" cy="707886"/>
            </a:xfrm>
            <a:prstGeom prst="rect">
              <a:avLst/>
            </a:prstGeom>
          </p:spPr>
          <p:txBody>
            <a:bodyPr wrap="square">
              <a:spAutoFit/>
            </a:bodyPr>
            <a:lstStyle/>
            <a:p>
              <a:pPr lvl="0"/>
              <a:r>
                <a:rPr lang="en-US" sz="1000" i="1" dirty="0">
                  <a:latin typeface="Muli Regular"/>
                  <a:cs typeface="Muli Regular"/>
                </a:rPr>
                <a:t>EOSC-Hub</a:t>
              </a:r>
            </a:p>
            <a:p>
              <a:pPr lvl="0"/>
              <a:r>
                <a:rPr lang="en-US" sz="1000" i="1" dirty="0">
                  <a:latin typeface="Muli Regular"/>
                  <a:cs typeface="Muli Regular"/>
                </a:rPr>
                <a:t>GO FAIR</a:t>
              </a:r>
            </a:p>
            <a:p>
              <a:pPr lvl="0"/>
              <a:r>
                <a:rPr lang="en-US" sz="1000" i="1" dirty="0" err="1">
                  <a:latin typeface="Muli Regular"/>
                  <a:cs typeface="Muli Regular"/>
                </a:rPr>
                <a:t>FAIRsFAIR</a:t>
              </a:r>
              <a:endParaRPr lang="en-US" sz="1000" i="1" dirty="0">
                <a:latin typeface="Muli Regular"/>
                <a:cs typeface="Muli Regular"/>
              </a:endParaRPr>
            </a:p>
            <a:p>
              <a:pPr lvl="0"/>
              <a:r>
                <a:rPr lang="en-US" sz="1000" i="1" dirty="0" err="1">
                  <a:latin typeface="Muli Regular"/>
                  <a:cs typeface="Muli Regular"/>
                </a:rPr>
                <a:t>OpenAIRE</a:t>
              </a:r>
              <a:endParaRPr lang="en-US" sz="1000" i="1" dirty="0">
                <a:latin typeface="Muli Regular"/>
                <a:cs typeface="Muli Regular"/>
              </a:endParaRPr>
            </a:p>
          </p:txBody>
        </p:sp>
        <p:sp>
          <p:nvSpPr>
            <p:cNvPr id="30" name="Oval 29"/>
            <p:cNvSpPr/>
            <p:nvPr/>
          </p:nvSpPr>
          <p:spPr>
            <a:xfrm>
              <a:off x="7010400" y="1752600"/>
              <a:ext cx="914400" cy="914400"/>
            </a:xfrm>
            <a:prstGeom prst="ellipse">
              <a:avLst/>
            </a:prstGeom>
            <a:solidFill>
              <a:srgbClr val="A44773">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latin typeface="Muli Regular"/>
                <a:cs typeface="Muli Regular"/>
              </a:endParaRPr>
            </a:p>
          </p:txBody>
        </p:sp>
        <p:sp>
          <p:nvSpPr>
            <p:cNvPr id="32" name="Rectangle 31"/>
            <p:cNvSpPr/>
            <p:nvPr/>
          </p:nvSpPr>
          <p:spPr>
            <a:xfrm>
              <a:off x="6973683" y="1066800"/>
              <a:ext cx="1600200" cy="553998"/>
            </a:xfrm>
            <a:prstGeom prst="rect">
              <a:avLst/>
            </a:prstGeom>
          </p:spPr>
          <p:txBody>
            <a:bodyPr wrap="square">
              <a:spAutoFit/>
            </a:bodyPr>
            <a:lstStyle/>
            <a:p>
              <a:pPr lvl="0"/>
              <a:r>
                <a:rPr lang="en-US" sz="1000" i="1" dirty="0">
                  <a:latin typeface="Muli Regular"/>
                  <a:cs typeface="Muli Regular"/>
                </a:rPr>
                <a:t>EOSC Secretariat</a:t>
              </a:r>
            </a:p>
            <a:p>
              <a:pPr lvl="0"/>
              <a:r>
                <a:rPr lang="en-US" sz="1000" i="1" dirty="0">
                  <a:latin typeface="Muli Regular"/>
                  <a:cs typeface="Muli Regular"/>
                </a:rPr>
                <a:t>EOSC Governing Board</a:t>
              </a:r>
            </a:p>
            <a:p>
              <a:pPr lvl="0"/>
              <a:r>
                <a:rPr lang="en-US" sz="1000" i="1" dirty="0">
                  <a:latin typeface="Muli Regular"/>
                  <a:cs typeface="Muli Regular"/>
                </a:rPr>
                <a:t>EOSC Executive Board</a:t>
              </a:r>
            </a:p>
          </p:txBody>
        </p:sp>
        <p:sp>
          <p:nvSpPr>
            <p:cNvPr id="33" name="Rectangle 32"/>
            <p:cNvSpPr/>
            <p:nvPr/>
          </p:nvSpPr>
          <p:spPr>
            <a:xfrm>
              <a:off x="7315200" y="5029200"/>
              <a:ext cx="1395801" cy="523220"/>
            </a:xfrm>
            <a:prstGeom prst="rect">
              <a:avLst/>
            </a:prstGeom>
          </p:spPr>
          <p:txBody>
            <a:bodyPr wrap="none">
              <a:spAutoFit/>
            </a:bodyPr>
            <a:lstStyle/>
            <a:p>
              <a:r>
                <a:rPr lang="en-US" sz="1400" b="1" dirty="0">
                  <a:latin typeface="Muli Regular"/>
                  <a:cs typeface="Muli Regular"/>
                </a:rPr>
                <a:t>PRACE </a:t>
              </a:r>
            </a:p>
            <a:p>
              <a:r>
                <a:rPr lang="en-US" sz="1400" b="1" dirty="0">
                  <a:latin typeface="Muli Regular"/>
                  <a:cs typeface="Muli Regular"/>
                </a:rPr>
                <a:t>host members</a:t>
              </a:r>
            </a:p>
          </p:txBody>
        </p:sp>
        <p:sp>
          <p:nvSpPr>
            <p:cNvPr id="34" name="Rectangle 33"/>
            <p:cNvSpPr/>
            <p:nvPr/>
          </p:nvSpPr>
          <p:spPr>
            <a:xfrm>
              <a:off x="7924800" y="1905000"/>
              <a:ext cx="1390947" cy="523220"/>
            </a:xfrm>
            <a:prstGeom prst="rect">
              <a:avLst/>
            </a:prstGeom>
          </p:spPr>
          <p:txBody>
            <a:bodyPr wrap="none">
              <a:spAutoFit/>
            </a:bodyPr>
            <a:lstStyle/>
            <a:p>
              <a:r>
                <a:rPr lang="en-US" sz="1400" b="1" dirty="0">
                  <a:latin typeface="Muli Regular"/>
                  <a:cs typeface="Muli Regular"/>
                </a:rPr>
                <a:t>Media &amp; </a:t>
              </a:r>
            </a:p>
            <a:p>
              <a:r>
                <a:rPr lang="en-US" sz="1400" b="1" dirty="0">
                  <a:latin typeface="Muli Regular"/>
                  <a:cs typeface="Muli Regular"/>
                </a:rPr>
                <a:t>general public</a:t>
              </a:r>
            </a:p>
          </p:txBody>
        </p:sp>
      </p:grpSp>
      <p:sp>
        <p:nvSpPr>
          <p:cNvPr id="35" name="Title 1"/>
          <p:cNvSpPr txBox="1">
            <a:spLocks/>
          </p:cNvSpPr>
          <p:nvPr/>
        </p:nvSpPr>
        <p:spPr>
          <a:xfrm>
            <a:off x="465782" y="111324"/>
            <a:ext cx="5396132"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kern="0" dirty="0">
                <a:solidFill>
                  <a:srgbClr val="A34773"/>
                </a:solidFill>
                <a:latin typeface="Muli Black"/>
                <a:cs typeface="Muli Black"/>
              </a:rPr>
              <a:t>Stakeholders</a:t>
            </a:r>
          </a:p>
        </p:txBody>
      </p:sp>
      <p:grpSp>
        <p:nvGrpSpPr>
          <p:cNvPr id="38" name="Group 37"/>
          <p:cNvGrpSpPr/>
          <p:nvPr/>
        </p:nvGrpSpPr>
        <p:grpSpPr>
          <a:xfrm>
            <a:off x="1681163" y="6228257"/>
            <a:ext cx="7691437" cy="345440"/>
            <a:chOff x="1681163" y="6228257"/>
            <a:chExt cx="7691437" cy="345440"/>
          </a:xfrm>
        </p:grpSpPr>
        <p:sp>
          <p:nvSpPr>
            <p:cNvPr id="39"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4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41"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42"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43"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44"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45"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46"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47"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48"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4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50" name="Rectangle 49"/>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WP7</a:t>
            </a:r>
          </a:p>
        </p:txBody>
      </p:sp>
    </p:spTree>
    <p:extLst>
      <p:ext uri="{BB962C8B-B14F-4D97-AF65-F5344CB8AC3E}">
        <p14:creationId xmlns:p14="http://schemas.microsoft.com/office/powerpoint/2010/main" val="342795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AE3F-F312-4443-A0B0-00DE7C3636DB}"/>
              </a:ext>
            </a:extLst>
          </p:cNvPr>
          <p:cNvSpPr>
            <a:spLocks noGrp="1"/>
          </p:cNvSpPr>
          <p:nvPr>
            <p:ph type="title" idx="4294967295"/>
          </p:nvPr>
        </p:nvSpPr>
        <p:spPr>
          <a:xfrm>
            <a:off x="381000" y="381000"/>
            <a:ext cx="7308850" cy="614362"/>
          </a:xfrm>
        </p:spPr>
        <p:txBody>
          <a:bodyPr/>
          <a:lstStyle/>
          <a:p>
            <a:r>
              <a:rPr lang="da-DK" sz="4000" dirty="0">
                <a:solidFill>
                  <a:srgbClr val="A34773"/>
                </a:solidFill>
                <a:latin typeface="Muli Black"/>
                <a:cs typeface="Muli Black"/>
              </a:rPr>
              <a:t>e-learning</a:t>
            </a:r>
          </a:p>
        </p:txBody>
      </p:sp>
      <p:sp>
        <p:nvSpPr>
          <p:cNvPr id="3" name="Content Placeholder 2">
            <a:extLst>
              <a:ext uri="{FF2B5EF4-FFF2-40B4-BE49-F238E27FC236}">
                <a16:creationId xmlns:a16="http://schemas.microsoft.com/office/drawing/2014/main" id="{5FAF5CDD-9C4A-DC4F-BF19-0F2DAEF27DC8}"/>
              </a:ext>
            </a:extLst>
          </p:cNvPr>
          <p:cNvSpPr>
            <a:spLocks noGrp="1"/>
          </p:cNvSpPr>
          <p:nvPr>
            <p:ph sz="half" idx="4294967295"/>
          </p:nvPr>
        </p:nvSpPr>
        <p:spPr>
          <a:xfrm>
            <a:off x="381000" y="1614487"/>
            <a:ext cx="5549900" cy="4351338"/>
          </a:xfrm>
        </p:spPr>
        <p:txBody>
          <a:bodyPr>
            <a:normAutofit/>
          </a:bodyPr>
          <a:lstStyle/>
          <a:p>
            <a:r>
              <a:rPr lang="da-DK" sz="2200" dirty="0">
                <a:latin typeface="Muli Regular"/>
                <a:cs typeface="Muli Regular"/>
              </a:rPr>
              <a:t>e-</a:t>
            </a:r>
            <a:r>
              <a:rPr lang="da-DK" sz="2200" dirty="0" err="1">
                <a:latin typeface="Muli Regular"/>
                <a:cs typeface="Muli Regular"/>
              </a:rPr>
              <a:t>neutrons.org</a:t>
            </a:r>
            <a:r>
              <a:rPr lang="da-DK" sz="2200" dirty="0">
                <a:latin typeface="Muli Regular"/>
                <a:cs typeface="Muli Regular"/>
              </a:rPr>
              <a:t> </a:t>
            </a:r>
          </a:p>
          <a:p>
            <a:pPr lvl="1"/>
            <a:r>
              <a:rPr lang="da-DK" sz="1800" dirty="0">
                <a:latin typeface="Muli Regular"/>
                <a:cs typeface="Muli Regular"/>
              </a:rPr>
              <a:t>Wiki with neutron </a:t>
            </a:r>
            <a:r>
              <a:rPr lang="da-DK" sz="1800" dirty="0" err="1">
                <a:latin typeface="Muli Regular"/>
                <a:cs typeface="Muli Regular"/>
              </a:rPr>
              <a:t>scattering</a:t>
            </a:r>
            <a:r>
              <a:rPr lang="da-DK" sz="1800" dirty="0">
                <a:latin typeface="Muli Regular"/>
                <a:cs typeface="Muli Regular"/>
              </a:rPr>
              <a:t> </a:t>
            </a:r>
            <a:r>
              <a:rPr lang="da-DK" sz="1800" dirty="0" err="1">
                <a:latin typeface="Muli Regular"/>
                <a:cs typeface="Muli Regular"/>
              </a:rPr>
              <a:t>theory</a:t>
            </a:r>
            <a:endParaRPr lang="da-DK" sz="1800" dirty="0">
              <a:latin typeface="Muli Regular"/>
              <a:cs typeface="Muli Regular"/>
            </a:endParaRPr>
          </a:p>
          <a:p>
            <a:pPr lvl="1"/>
            <a:r>
              <a:rPr lang="da-DK" sz="1800" dirty="0">
                <a:latin typeface="Muli Regular"/>
                <a:cs typeface="Muli Regular"/>
              </a:rPr>
              <a:t>Web instrument simulation </a:t>
            </a:r>
            <a:r>
              <a:rPr lang="da-DK" sz="1800" dirty="0" err="1">
                <a:latin typeface="Muli Regular"/>
                <a:cs typeface="Muli Regular"/>
              </a:rPr>
              <a:t>using</a:t>
            </a:r>
            <a:r>
              <a:rPr lang="da-DK" sz="1800" dirty="0">
                <a:latin typeface="Muli Regular"/>
                <a:cs typeface="Muli Regular"/>
              </a:rPr>
              <a:t> </a:t>
            </a:r>
            <a:r>
              <a:rPr lang="da-DK" sz="1800" dirty="0" err="1">
                <a:latin typeface="Muli Regular"/>
                <a:cs typeface="Muli Regular"/>
              </a:rPr>
              <a:t>McStas</a:t>
            </a:r>
            <a:endParaRPr lang="da-DK" sz="1800" dirty="0">
              <a:latin typeface="Muli Regular"/>
              <a:cs typeface="Muli Regular"/>
            </a:endParaRPr>
          </a:p>
          <a:p>
            <a:pPr lvl="1"/>
            <a:r>
              <a:rPr lang="da-DK" sz="1800" dirty="0">
                <a:latin typeface="Muli Regular"/>
                <a:cs typeface="Muli Regular"/>
              </a:rPr>
              <a:t>Quizzes using both theory and simulation</a:t>
            </a:r>
          </a:p>
          <a:p>
            <a:pPr lvl="1"/>
            <a:endParaRPr lang="da-DK" sz="1800" dirty="0">
              <a:latin typeface="Muli Regular"/>
              <a:cs typeface="Muli Regular"/>
            </a:endParaRPr>
          </a:p>
          <a:p>
            <a:r>
              <a:rPr lang="da-DK" sz="2200" dirty="0">
                <a:latin typeface="Muli Regular"/>
                <a:cs typeface="Muli Regular"/>
              </a:rPr>
              <a:t>Migration to ESS servers underway</a:t>
            </a:r>
          </a:p>
          <a:p>
            <a:endParaRPr lang="da-DK" sz="2200" dirty="0">
              <a:latin typeface="Muli Regular"/>
              <a:cs typeface="Muli Regular"/>
            </a:endParaRPr>
          </a:p>
          <a:p>
            <a:r>
              <a:rPr lang="da-DK" sz="2200" dirty="0">
                <a:latin typeface="Muli Regular"/>
                <a:cs typeface="Muli Regular"/>
              </a:rPr>
              <a:t>Extensions:</a:t>
            </a:r>
          </a:p>
          <a:p>
            <a:endParaRPr lang="da-DK" sz="2200" dirty="0">
              <a:latin typeface="Muli Regular"/>
              <a:cs typeface="Muli Regular"/>
            </a:endParaRPr>
          </a:p>
          <a:p>
            <a:pPr marL="342900" indent="-342900">
              <a:buFont typeface="Arial" panose="020B0604020202020204" pitchFamily="34" charset="0"/>
              <a:buChar char="•"/>
            </a:pPr>
            <a:r>
              <a:rPr lang="da-DK" sz="2200" dirty="0">
                <a:latin typeface="Muli Regular"/>
                <a:cs typeface="Muli Regular"/>
              </a:rPr>
              <a:t>Support for Jupyter Notebooks</a:t>
            </a:r>
          </a:p>
          <a:p>
            <a:pPr marL="342900" indent="-342900">
              <a:buFont typeface="Arial" panose="020B0604020202020204" pitchFamily="34" charset="0"/>
              <a:buChar char="•"/>
            </a:pPr>
            <a:r>
              <a:rPr lang="da-DK" sz="2200" dirty="0">
                <a:latin typeface="Muli Regular"/>
                <a:cs typeface="Muli Regular"/>
              </a:rPr>
              <a:t>Integrate WP 4 data analysis services</a:t>
            </a:r>
          </a:p>
          <a:p>
            <a:pPr marL="342900" indent="-342900">
              <a:buFont typeface="Arial" panose="020B0604020202020204" pitchFamily="34" charset="0"/>
              <a:buChar char="•"/>
            </a:pPr>
            <a:r>
              <a:rPr lang="da-DK" sz="2200" dirty="0">
                <a:latin typeface="Muli Regular"/>
                <a:cs typeface="Muli Regular"/>
              </a:rPr>
              <a:t>Integrate WP 5 simulation services</a:t>
            </a:r>
          </a:p>
        </p:txBody>
      </p:sp>
      <p:grpSp>
        <p:nvGrpSpPr>
          <p:cNvPr id="11" name="Group 10">
            <a:extLst>
              <a:ext uri="{FF2B5EF4-FFF2-40B4-BE49-F238E27FC236}">
                <a16:creationId xmlns:a16="http://schemas.microsoft.com/office/drawing/2014/main" id="{2A3D3148-E3E5-4247-BA6A-7167CF46CEA9}"/>
              </a:ext>
            </a:extLst>
          </p:cNvPr>
          <p:cNvGrpSpPr/>
          <p:nvPr/>
        </p:nvGrpSpPr>
        <p:grpSpPr>
          <a:xfrm>
            <a:off x="6761951" y="79540"/>
            <a:ext cx="5397285" cy="4920692"/>
            <a:chOff x="6761951" y="79540"/>
            <a:chExt cx="5397285" cy="4920692"/>
          </a:xfrm>
        </p:grpSpPr>
        <p:pic>
          <p:nvPicPr>
            <p:cNvPr id="7" name="simrunner.pdf" descr="simrunner.pdf">
              <a:extLst>
                <a:ext uri="{FF2B5EF4-FFF2-40B4-BE49-F238E27FC236}">
                  <a16:creationId xmlns:a16="http://schemas.microsoft.com/office/drawing/2014/main" id="{1FFA4F47-CC00-CD44-8B07-3FCE6409F79F}"/>
                </a:ext>
              </a:extLst>
            </p:cNvPr>
            <p:cNvPicPr>
              <a:picLocks noChangeAspect="1"/>
            </p:cNvPicPr>
            <p:nvPr/>
          </p:nvPicPr>
          <p:blipFill>
            <a:blip r:embed="rId2"/>
            <a:stretch>
              <a:fillRect/>
            </a:stretch>
          </p:blipFill>
          <p:spPr>
            <a:xfrm>
              <a:off x="7304802" y="79540"/>
              <a:ext cx="4854434" cy="4920692"/>
            </a:xfrm>
            <a:prstGeom prst="rect">
              <a:avLst/>
            </a:prstGeom>
            <a:ln w="12700">
              <a:miter lim="400000"/>
            </a:ln>
          </p:spPr>
        </p:pic>
        <p:pic>
          <p:nvPicPr>
            <p:cNvPr id="8" name="mcstas_logo_371x218.png">
              <a:extLst>
                <a:ext uri="{FF2B5EF4-FFF2-40B4-BE49-F238E27FC236}">
                  <a16:creationId xmlns:a16="http://schemas.microsoft.com/office/drawing/2014/main" id="{D331C745-7E65-8A43-8267-3403C81FA379}"/>
                </a:ext>
              </a:extLst>
            </p:cNvPr>
            <p:cNvPicPr>
              <a:picLocks noChangeAspect="1"/>
            </p:cNvPicPr>
            <p:nvPr/>
          </p:nvPicPr>
          <p:blipFill>
            <a:blip r:embed="rId3"/>
            <a:stretch>
              <a:fillRect/>
            </a:stretch>
          </p:blipFill>
          <p:spPr>
            <a:xfrm>
              <a:off x="6761951" y="80683"/>
              <a:ext cx="1581191" cy="929109"/>
            </a:xfrm>
            <a:prstGeom prst="rect">
              <a:avLst/>
            </a:prstGeom>
            <a:ln w="12700">
              <a:miter lim="400000"/>
            </a:ln>
          </p:spPr>
        </p:pic>
      </p:grpSp>
      <p:grpSp>
        <p:nvGrpSpPr>
          <p:cNvPr id="10" name="Group 9">
            <a:extLst>
              <a:ext uri="{FF2B5EF4-FFF2-40B4-BE49-F238E27FC236}">
                <a16:creationId xmlns:a16="http://schemas.microsoft.com/office/drawing/2014/main" id="{126A9AA3-46CF-1C44-A074-D660AFFAEEC8}"/>
              </a:ext>
            </a:extLst>
          </p:cNvPr>
          <p:cNvGrpSpPr/>
          <p:nvPr/>
        </p:nvGrpSpPr>
        <p:grpSpPr>
          <a:xfrm>
            <a:off x="5562290" y="1531679"/>
            <a:ext cx="5525568" cy="5009065"/>
            <a:chOff x="5562290" y="1531679"/>
            <a:chExt cx="5525568" cy="5009065"/>
          </a:xfrm>
        </p:grpSpPr>
        <p:pic>
          <p:nvPicPr>
            <p:cNvPr id="5" name="Wiki.png" descr="Wiki.png">
              <a:extLst>
                <a:ext uri="{FF2B5EF4-FFF2-40B4-BE49-F238E27FC236}">
                  <a16:creationId xmlns:a16="http://schemas.microsoft.com/office/drawing/2014/main" id="{A5B27DB9-99B1-5D45-8794-3209D5BE2240}"/>
                </a:ext>
              </a:extLst>
            </p:cNvPr>
            <p:cNvPicPr>
              <a:picLocks noChangeAspect="1"/>
            </p:cNvPicPr>
            <p:nvPr/>
          </p:nvPicPr>
          <p:blipFill>
            <a:blip r:embed="rId4"/>
            <a:stretch>
              <a:fillRect/>
            </a:stretch>
          </p:blipFill>
          <p:spPr>
            <a:xfrm>
              <a:off x="6225464" y="2076248"/>
              <a:ext cx="4862394" cy="4464496"/>
            </a:xfrm>
            <a:prstGeom prst="rect">
              <a:avLst/>
            </a:prstGeom>
            <a:ln w="12700">
              <a:miter lim="400000"/>
            </a:ln>
          </p:spPr>
        </p:pic>
        <p:pic>
          <p:nvPicPr>
            <p:cNvPr id="6" name="MediaWiki_logo_1.png" descr="MediaWiki_logo_1.png">
              <a:extLst>
                <a:ext uri="{FF2B5EF4-FFF2-40B4-BE49-F238E27FC236}">
                  <a16:creationId xmlns:a16="http://schemas.microsoft.com/office/drawing/2014/main" id="{89AA1808-3E4B-3C43-B64A-1743A4AA8E80}"/>
                </a:ext>
              </a:extLst>
            </p:cNvPr>
            <p:cNvPicPr>
              <a:picLocks noChangeAspect="1"/>
            </p:cNvPicPr>
            <p:nvPr/>
          </p:nvPicPr>
          <p:blipFill>
            <a:blip r:embed="rId5"/>
            <a:stretch>
              <a:fillRect/>
            </a:stretch>
          </p:blipFill>
          <p:spPr>
            <a:xfrm>
              <a:off x="5562290" y="1531679"/>
              <a:ext cx="1067419" cy="1067419"/>
            </a:xfrm>
            <a:prstGeom prst="rect">
              <a:avLst/>
            </a:prstGeom>
            <a:ln w="12700">
              <a:miter lim="400000"/>
            </a:ln>
          </p:spPr>
        </p:pic>
      </p:grpSp>
      <p:grpSp>
        <p:nvGrpSpPr>
          <p:cNvPr id="13" name="Group 12"/>
          <p:cNvGrpSpPr/>
          <p:nvPr/>
        </p:nvGrpSpPr>
        <p:grpSpPr>
          <a:xfrm>
            <a:off x="1681163" y="6477000"/>
            <a:ext cx="7691437" cy="345440"/>
            <a:chOff x="1681163" y="6228257"/>
            <a:chExt cx="7691437" cy="345440"/>
          </a:xfrm>
        </p:grpSpPr>
        <p:sp>
          <p:nvSpPr>
            <p:cNvPr id="14"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5"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6"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7" name="object 19"/>
              <p:cNvSpPr/>
              <p:nvPr/>
            </p:nvSpPr>
            <p:spPr>
              <a:xfrm>
                <a:off x="1097493" y="6259376"/>
                <a:ext cx="86594" cy="85239"/>
              </a:xfrm>
              <a:prstGeom prst="rect">
                <a:avLst/>
              </a:prstGeom>
              <a:blipFill>
                <a:blip r:embed="rId6" cstate="print"/>
                <a:stretch>
                  <a:fillRect/>
                </a:stretch>
              </a:blipFill>
            </p:spPr>
            <p:txBody>
              <a:bodyPr wrap="square" lIns="0" tIns="0" rIns="0" bIns="0" rtlCol="0"/>
              <a:lstStyle/>
              <a:p>
                <a:endParaRPr/>
              </a:p>
            </p:txBody>
          </p:sp>
          <p:sp>
            <p:nvSpPr>
              <p:cNvPr id="18"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9" name="object 21"/>
              <p:cNvSpPr/>
              <p:nvPr/>
            </p:nvSpPr>
            <p:spPr>
              <a:xfrm>
                <a:off x="1290485" y="6259376"/>
                <a:ext cx="86715" cy="85239"/>
              </a:xfrm>
              <a:prstGeom prst="rect">
                <a:avLst/>
              </a:prstGeom>
              <a:blipFill>
                <a:blip r:embed="rId7" cstate="print"/>
                <a:stretch>
                  <a:fillRect/>
                </a:stretch>
              </a:blipFill>
            </p:spPr>
            <p:txBody>
              <a:bodyPr wrap="square" lIns="0" tIns="0" rIns="0" bIns="0" rtlCol="0"/>
              <a:lstStyle/>
              <a:p>
                <a:endParaRPr/>
              </a:p>
            </p:txBody>
          </p:sp>
          <p:sp>
            <p:nvSpPr>
              <p:cNvPr id="20"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1" name="object 23"/>
              <p:cNvSpPr/>
              <p:nvPr/>
            </p:nvSpPr>
            <p:spPr>
              <a:xfrm>
                <a:off x="1290485" y="6453160"/>
                <a:ext cx="86601" cy="85237"/>
              </a:xfrm>
              <a:prstGeom prst="rect">
                <a:avLst/>
              </a:prstGeom>
              <a:blipFill>
                <a:blip r:embed="rId8" cstate="print"/>
                <a:stretch>
                  <a:fillRect/>
                </a:stretch>
              </a:blipFill>
            </p:spPr>
            <p:txBody>
              <a:bodyPr wrap="square" lIns="0" tIns="0" rIns="0" bIns="0" rtlCol="0"/>
              <a:lstStyle/>
              <a:p>
                <a:endParaRPr/>
              </a:p>
            </p:txBody>
          </p:sp>
          <p:sp>
            <p:nvSpPr>
              <p:cNvPr id="22"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3" name="object 25"/>
              <p:cNvSpPr/>
              <p:nvPr/>
            </p:nvSpPr>
            <p:spPr>
              <a:xfrm>
                <a:off x="1097382" y="6453161"/>
                <a:ext cx="86705" cy="85236"/>
              </a:xfrm>
              <a:prstGeom prst="rect">
                <a:avLst/>
              </a:prstGeom>
              <a:blipFill>
                <a:blip r:embed="rId9" cstate="print"/>
                <a:stretch>
                  <a:fillRect/>
                </a:stretch>
              </a:blipFill>
            </p:spPr>
            <p:txBody>
              <a:bodyPr wrap="square" lIns="0" tIns="0" rIns="0" bIns="0" rtlCol="0"/>
              <a:lstStyle/>
              <a:p>
                <a:endParaRPr/>
              </a:p>
            </p:txBody>
          </p:sp>
          <p:sp>
            <p:nvSpPr>
              <p:cNvPr id="24"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25" name="Rectangle 24"/>
          <p:cNvSpPr/>
          <p:nvPr/>
        </p:nvSpPr>
        <p:spPr>
          <a:xfrm>
            <a:off x="10591800" y="152400"/>
            <a:ext cx="1441420" cy="707886"/>
          </a:xfrm>
          <a:prstGeom prst="rect">
            <a:avLst/>
          </a:prstGeom>
        </p:spPr>
        <p:txBody>
          <a:bodyPr wrap="none">
            <a:spAutoFit/>
          </a:bodyPr>
          <a:lstStyle/>
          <a:p>
            <a:r>
              <a:rPr lang="en-US" sz="4000" b="1" dirty="0">
                <a:solidFill>
                  <a:srgbClr val="8064A2"/>
                </a:solidFill>
                <a:latin typeface="Muli Black"/>
                <a:cs typeface="Muli Black"/>
              </a:rPr>
              <a:t>WP8</a:t>
            </a:r>
          </a:p>
        </p:txBody>
      </p:sp>
    </p:spTree>
    <p:extLst>
      <p:ext uri="{BB962C8B-B14F-4D97-AF65-F5344CB8AC3E}">
        <p14:creationId xmlns:p14="http://schemas.microsoft.com/office/powerpoint/2010/main" val="2146573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81000" y="228600"/>
            <a:ext cx="10668000" cy="615950"/>
          </a:xfrm>
        </p:spPr>
        <p:txBody>
          <a:bodyPr/>
          <a:lstStyle/>
          <a:p>
            <a:pPr algn="l"/>
            <a:r>
              <a:rPr lang="en-US" sz="4000" dirty="0">
                <a:solidFill>
                  <a:srgbClr val="A34773"/>
                </a:solidFill>
                <a:latin typeface="Muli Black"/>
                <a:cs typeface="Muli Black"/>
              </a:rPr>
              <a:t>Internal communications</a:t>
            </a:r>
          </a:p>
        </p:txBody>
      </p:sp>
      <p:sp>
        <p:nvSpPr>
          <p:cNvPr id="7" name="Rectangle 6"/>
          <p:cNvSpPr/>
          <p:nvPr/>
        </p:nvSpPr>
        <p:spPr>
          <a:xfrm>
            <a:off x="457200" y="2286000"/>
            <a:ext cx="11277600" cy="3679469"/>
          </a:xfrm>
          <a:prstGeom prst="rect">
            <a:avLst/>
          </a:prstGeom>
        </p:spPr>
        <p:txBody>
          <a:bodyPr wrap="square">
            <a:spAutoFit/>
          </a:bodyPr>
          <a:lstStyle/>
          <a:p>
            <a:pPr marL="742950" lvl="1" indent="-285750">
              <a:lnSpc>
                <a:spcPct val="130000"/>
              </a:lnSpc>
              <a:buFont typeface="Arial"/>
              <a:buChar char="•"/>
            </a:pPr>
            <a:r>
              <a:rPr lang="en-US" dirty="0" err="1">
                <a:latin typeface="Muli Regular"/>
                <a:cs typeface="Muli Regular"/>
              </a:rPr>
              <a:t>PaNOSC</a:t>
            </a:r>
            <a:r>
              <a:rPr lang="en-US" dirty="0">
                <a:latin typeface="Muli Regular"/>
                <a:cs typeface="Muli Regular"/>
              </a:rPr>
              <a:t> (</a:t>
            </a:r>
            <a:r>
              <a:rPr lang="en-US" dirty="0">
                <a:latin typeface="Muli Regular"/>
                <a:cs typeface="Muli Regular"/>
                <a:hlinkClick r:id="rId3"/>
              </a:rPr>
              <a:t>https://github.com/panosc-eu/panosc</a:t>
            </a:r>
            <a:r>
              <a:rPr lang="en-US" dirty="0">
                <a:latin typeface="Muli Regular"/>
                <a:cs typeface="Muli Regular"/>
              </a:rPr>
              <a:t>), or common issues and general information about the project; </a:t>
            </a:r>
          </a:p>
          <a:p>
            <a:pPr marL="742950" lvl="1" indent="-285750">
              <a:lnSpc>
                <a:spcPct val="130000"/>
              </a:lnSpc>
              <a:buFont typeface="Arial"/>
              <a:buChar char="•"/>
            </a:pPr>
            <a:r>
              <a:rPr lang="en-US" dirty="0">
                <a:latin typeface="Muli Regular"/>
                <a:cs typeface="Muli Regular"/>
              </a:rPr>
              <a:t>Wiki (</a:t>
            </a:r>
            <a:r>
              <a:rPr lang="en-US" dirty="0">
                <a:latin typeface="Muli Regular"/>
                <a:cs typeface="Muli Regular"/>
                <a:hlinkClick r:id="rId4"/>
              </a:rPr>
              <a:t>https://github.com/panosc-eu/panosc/wiki</a:t>
            </a:r>
            <a:r>
              <a:rPr lang="en-US" dirty="0">
                <a:latin typeface="Muli Regular"/>
                <a:cs typeface="Muli Regular"/>
              </a:rPr>
              <a:t>), with basic information about the project, its partners and its scope, which is used as the temporary project’s website until the official one is published; </a:t>
            </a:r>
          </a:p>
          <a:p>
            <a:pPr marL="742950" lvl="1" indent="-285750">
              <a:lnSpc>
                <a:spcPct val="130000"/>
              </a:lnSpc>
              <a:buFont typeface="Arial"/>
              <a:buChar char="•"/>
            </a:pPr>
            <a:r>
              <a:rPr lang="en-US" dirty="0">
                <a:latin typeface="Muli Regular"/>
                <a:cs typeface="Muli Regular"/>
              </a:rPr>
              <a:t>Issues (</a:t>
            </a:r>
            <a:r>
              <a:rPr lang="en-US" dirty="0">
                <a:latin typeface="Muli Regular"/>
                <a:cs typeface="Muli Regular"/>
                <a:hlinkClick r:id="rId5"/>
              </a:rPr>
              <a:t>https://github.com/panosc-eu/panosc/issues</a:t>
            </a:r>
            <a:r>
              <a:rPr lang="en-US" dirty="0">
                <a:latin typeface="Muli Regular"/>
                <a:cs typeface="Muli Regular"/>
              </a:rPr>
              <a:t>), used for discussion on all </a:t>
            </a:r>
            <a:r>
              <a:rPr lang="en-US" dirty="0" err="1">
                <a:latin typeface="Muli Regular"/>
                <a:cs typeface="Muli Regular"/>
              </a:rPr>
              <a:t>PaNOSC</a:t>
            </a:r>
            <a:r>
              <a:rPr lang="en-US" dirty="0">
                <a:latin typeface="Muli Regular"/>
                <a:cs typeface="Muli Regular"/>
              </a:rPr>
              <a:t> issues. </a:t>
            </a:r>
          </a:p>
          <a:p>
            <a:pPr>
              <a:lnSpc>
                <a:spcPct val="130000"/>
              </a:lnSpc>
            </a:pPr>
            <a:endParaRPr lang="en-US" dirty="0">
              <a:latin typeface="Muli Regular"/>
              <a:cs typeface="Muli Regular"/>
            </a:endParaRPr>
          </a:p>
          <a:p>
            <a:pPr marL="285750" indent="-285750">
              <a:lnSpc>
                <a:spcPct val="130000"/>
              </a:lnSpc>
              <a:buFont typeface="Wingdings" charset="2"/>
              <a:buChar char="u"/>
            </a:pPr>
            <a:r>
              <a:rPr lang="en-US" b="1" dirty="0">
                <a:latin typeface="Muli Regular"/>
                <a:cs typeface="Muli Regular"/>
              </a:rPr>
              <a:t>Google Drive and Docs </a:t>
            </a:r>
            <a:r>
              <a:rPr lang="en-US" dirty="0">
                <a:latin typeface="Muli Regular"/>
                <a:cs typeface="Muli Regular"/>
              </a:rPr>
              <a:t>to store and share working documents, and to edit them collaboratively. </a:t>
            </a:r>
          </a:p>
          <a:p>
            <a:pPr>
              <a:lnSpc>
                <a:spcPct val="130000"/>
              </a:lnSpc>
            </a:pPr>
            <a:endParaRPr lang="en-US" dirty="0">
              <a:latin typeface="Muli Regular"/>
              <a:cs typeface="Muli Regular"/>
            </a:endParaRPr>
          </a:p>
          <a:p>
            <a:pPr marL="285750" indent="-285750">
              <a:lnSpc>
                <a:spcPct val="130000"/>
              </a:lnSpc>
              <a:buFont typeface="Wingdings" charset="2"/>
              <a:buChar char="u"/>
            </a:pPr>
            <a:r>
              <a:rPr lang="en-US" b="1" dirty="0">
                <a:latin typeface="Muli Regular"/>
                <a:cs typeface="Muli Regular"/>
              </a:rPr>
              <a:t>CERIC drive </a:t>
            </a:r>
            <a:r>
              <a:rPr lang="en-US" dirty="0">
                <a:latin typeface="Muli Regular"/>
                <a:cs typeface="Muli Regular"/>
              </a:rPr>
              <a:t>– to store and share confidential documents related to the project.</a:t>
            </a:r>
          </a:p>
        </p:txBody>
      </p:sp>
      <p:sp>
        <p:nvSpPr>
          <p:cNvPr id="10" name="Rectangle 9"/>
          <p:cNvSpPr/>
          <p:nvPr/>
        </p:nvSpPr>
        <p:spPr>
          <a:xfrm>
            <a:off x="457200" y="1447800"/>
            <a:ext cx="8839200" cy="798680"/>
          </a:xfrm>
          <a:prstGeom prst="rect">
            <a:avLst/>
          </a:prstGeom>
        </p:spPr>
        <p:txBody>
          <a:bodyPr wrap="square">
            <a:spAutoFit/>
          </a:bodyPr>
          <a:lstStyle/>
          <a:p>
            <a:pPr marL="285750" indent="-285750">
              <a:lnSpc>
                <a:spcPct val="130000"/>
              </a:lnSpc>
              <a:buFont typeface="Wingdings" charset="2"/>
              <a:buChar char="u"/>
            </a:pPr>
            <a:r>
              <a:rPr lang="en-US" b="1" dirty="0" err="1">
                <a:latin typeface="Muli Regular"/>
                <a:cs typeface="Muli Regular"/>
              </a:rPr>
              <a:t>GitHub</a:t>
            </a:r>
            <a:r>
              <a:rPr lang="en-US" b="1" dirty="0">
                <a:latin typeface="Muli Regular"/>
                <a:cs typeface="Muli Regular"/>
              </a:rPr>
              <a:t> repositories </a:t>
            </a:r>
            <a:r>
              <a:rPr lang="en-US" dirty="0">
                <a:latin typeface="Muli Regular"/>
                <a:cs typeface="Muli Regular"/>
              </a:rPr>
              <a:t>for the storage of project’s documents and the management of the project and its team:</a:t>
            </a: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7600" y="228600"/>
            <a:ext cx="3821906" cy="1910953"/>
          </a:xfrm>
          <a:prstGeom prst="rect">
            <a:avLst/>
          </a:prstGeom>
        </p:spPr>
      </p:pic>
      <p:grpSp>
        <p:nvGrpSpPr>
          <p:cNvPr id="11" name="Group 10"/>
          <p:cNvGrpSpPr/>
          <p:nvPr/>
        </p:nvGrpSpPr>
        <p:grpSpPr>
          <a:xfrm>
            <a:off x="1681163" y="6228257"/>
            <a:ext cx="7691437" cy="345440"/>
            <a:chOff x="1681163" y="6228257"/>
            <a:chExt cx="7691437" cy="345440"/>
          </a:xfrm>
        </p:grpSpPr>
        <p:sp>
          <p:nvSpPr>
            <p:cNvPr id="12"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3"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4"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5" name="object 19"/>
              <p:cNvSpPr/>
              <p:nvPr/>
            </p:nvSpPr>
            <p:spPr>
              <a:xfrm>
                <a:off x="1097493" y="6259376"/>
                <a:ext cx="86594" cy="85239"/>
              </a:xfrm>
              <a:prstGeom prst="rect">
                <a:avLst/>
              </a:prstGeom>
              <a:blipFill>
                <a:blip r:embed="rId7" cstate="print"/>
                <a:stretch>
                  <a:fillRect/>
                </a:stretch>
              </a:blipFill>
            </p:spPr>
            <p:txBody>
              <a:bodyPr wrap="square" lIns="0" tIns="0" rIns="0" bIns="0" rtlCol="0"/>
              <a:lstStyle/>
              <a:p>
                <a:endParaRPr/>
              </a:p>
            </p:txBody>
          </p:sp>
          <p:sp>
            <p:nvSpPr>
              <p:cNvPr id="16"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1"/>
              <p:cNvSpPr/>
              <p:nvPr/>
            </p:nvSpPr>
            <p:spPr>
              <a:xfrm>
                <a:off x="1290485" y="6259376"/>
                <a:ext cx="86715" cy="85239"/>
              </a:xfrm>
              <a:prstGeom prst="rect">
                <a:avLst/>
              </a:prstGeom>
              <a:blipFill>
                <a:blip r:embed="rId8" cstate="print"/>
                <a:stretch>
                  <a:fillRect/>
                </a:stretch>
              </a:blipFill>
            </p:spPr>
            <p:txBody>
              <a:bodyPr wrap="square" lIns="0" tIns="0" rIns="0" bIns="0" rtlCol="0"/>
              <a:lstStyle/>
              <a:p>
                <a:endParaRPr/>
              </a:p>
            </p:txBody>
          </p:sp>
          <p:sp>
            <p:nvSpPr>
              <p:cNvPr id="18"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9" name="object 23"/>
              <p:cNvSpPr/>
              <p:nvPr/>
            </p:nvSpPr>
            <p:spPr>
              <a:xfrm>
                <a:off x="1290485" y="6453160"/>
                <a:ext cx="86601" cy="85237"/>
              </a:xfrm>
              <a:prstGeom prst="rect">
                <a:avLst/>
              </a:prstGeom>
              <a:blipFill>
                <a:blip r:embed="rId9" cstate="print"/>
                <a:stretch>
                  <a:fillRect/>
                </a:stretch>
              </a:blipFill>
            </p:spPr>
            <p:txBody>
              <a:bodyPr wrap="square" lIns="0" tIns="0" rIns="0" bIns="0" rtlCol="0"/>
              <a:lstStyle/>
              <a:p>
                <a:endParaRPr/>
              </a:p>
            </p:txBody>
          </p:sp>
          <p:sp>
            <p:nvSpPr>
              <p:cNvPr id="20"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5"/>
              <p:cNvSpPr/>
              <p:nvPr/>
            </p:nvSpPr>
            <p:spPr>
              <a:xfrm>
                <a:off x="1097382" y="6453161"/>
                <a:ext cx="86705" cy="85236"/>
              </a:xfrm>
              <a:prstGeom prst="rect">
                <a:avLst/>
              </a:prstGeom>
              <a:blipFill>
                <a:blip r:embed="rId10" cstate="print"/>
                <a:stretch>
                  <a:fillRect/>
                </a:stretch>
              </a:blipFill>
            </p:spPr>
            <p:txBody>
              <a:bodyPr wrap="square" lIns="0" tIns="0" rIns="0" bIns="0" rtlCol="0"/>
              <a:lstStyle/>
              <a:p>
                <a:endParaRPr/>
              </a:p>
            </p:txBody>
          </p:sp>
          <p:sp>
            <p:nvSpPr>
              <p:cNvPr id="22"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23" name="Rectangle 22"/>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WP9</a:t>
            </a:r>
          </a:p>
        </p:txBody>
      </p:sp>
    </p:spTree>
    <p:extLst>
      <p:ext uri="{BB962C8B-B14F-4D97-AF65-F5344CB8AC3E}">
        <p14:creationId xmlns:p14="http://schemas.microsoft.com/office/powerpoint/2010/main" val="381837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9220200" cy="2883340"/>
          </a:xfrm>
          <a:prstGeom prst="rect">
            <a:avLst/>
          </a:prstGeom>
        </p:spPr>
      </p:pic>
      <p:pic>
        <p:nvPicPr>
          <p:cNvPr id="12" name="Picture 11" descr="Schermata 2019-09-06 alle 16.28.5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455" y="3962400"/>
            <a:ext cx="3581011" cy="2743200"/>
          </a:xfrm>
          <a:prstGeom prst="rect">
            <a:avLst/>
          </a:prstGeom>
        </p:spPr>
      </p:pic>
      <p:pic>
        <p:nvPicPr>
          <p:cNvPr id="14" name="Picture 13" descr="Schermata 2019-09-06 alle 16.29.2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1355" y="3962400"/>
            <a:ext cx="3585693" cy="1981200"/>
          </a:xfrm>
          <a:prstGeom prst="rect">
            <a:avLst/>
          </a:prstGeom>
        </p:spPr>
      </p:pic>
      <p:pic>
        <p:nvPicPr>
          <p:cNvPr id="15" name="Picture 14" descr="Schermata 2019-09-06 alle 16.27.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53600" y="838200"/>
            <a:ext cx="2133600" cy="2977328"/>
          </a:xfrm>
          <a:prstGeom prst="rect">
            <a:avLst/>
          </a:prstGeom>
        </p:spPr>
      </p:pic>
      <p:sp>
        <p:nvSpPr>
          <p:cNvPr id="16" name="Rectangle 15"/>
          <p:cNvSpPr/>
          <p:nvPr/>
        </p:nvSpPr>
        <p:spPr>
          <a:xfrm>
            <a:off x="-22871" y="838200"/>
            <a:ext cx="9547871" cy="2970371"/>
          </a:xfrm>
          <a:prstGeom prst="rect">
            <a:avLst/>
          </a:prstGeom>
          <a:solidFill>
            <a:srgbClr val="A44773">
              <a:alpha val="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296669" y="3962400"/>
            <a:ext cx="4142791" cy="2667000"/>
            <a:chOff x="533400" y="4343400"/>
            <a:chExt cx="3906060" cy="2514600"/>
          </a:xfrm>
        </p:grpSpPr>
        <p:pic>
          <p:nvPicPr>
            <p:cNvPr id="17" name="Picture 16" descr="Schermata 2019-09-09 alle 08.23.1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3400" y="4343400"/>
              <a:ext cx="3906060" cy="2514600"/>
            </a:xfrm>
            <a:prstGeom prst="rect">
              <a:avLst/>
            </a:prstGeom>
          </p:spPr>
        </p:pic>
        <p:sp>
          <p:nvSpPr>
            <p:cNvPr id="18" name="Rectangle 17"/>
            <p:cNvSpPr/>
            <p:nvPr/>
          </p:nvSpPr>
          <p:spPr>
            <a:xfrm>
              <a:off x="685800" y="6781800"/>
              <a:ext cx="1905000" cy="76200"/>
            </a:xfrm>
            <a:prstGeom prst="rect">
              <a:avLst/>
            </a:prstGeom>
            <a:solidFill>
              <a:schemeClr val="bg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itle 1"/>
          <p:cNvSpPr txBox="1">
            <a:spLocks/>
          </p:cNvSpPr>
          <p:nvPr/>
        </p:nvSpPr>
        <p:spPr>
          <a:xfrm>
            <a:off x="462776" y="76200"/>
            <a:ext cx="110434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kern="0" dirty="0" err="1">
                <a:solidFill>
                  <a:srgbClr val="A34773"/>
                </a:solidFill>
                <a:latin typeface="Muli Black"/>
                <a:cs typeface="Muli Black"/>
              </a:rPr>
              <a:t>PaNOSC</a:t>
            </a:r>
            <a:r>
              <a:rPr lang="en-US" sz="4000" kern="0" dirty="0">
                <a:solidFill>
                  <a:srgbClr val="A34773"/>
                </a:solidFill>
                <a:latin typeface="Muli Black"/>
                <a:cs typeface="Muli Black"/>
              </a:rPr>
              <a:t> website – </a:t>
            </a:r>
            <a:r>
              <a:rPr lang="en-US" sz="4000" kern="0" dirty="0">
                <a:solidFill>
                  <a:srgbClr val="A34773"/>
                </a:solidFill>
                <a:hlinkClick r:id="rId7"/>
              </a:rPr>
              <a:t>https://panosc.eu</a:t>
            </a:r>
            <a:r>
              <a:rPr lang="en-US" sz="4000" kern="0" dirty="0">
                <a:solidFill>
                  <a:srgbClr val="A34773"/>
                </a:solidFill>
              </a:rPr>
              <a:t> </a:t>
            </a:r>
          </a:p>
        </p:txBody>
      </p:sp>
      <p:sp>
        <p:nvSpPr>
          <p:cNvPr id="21" name="Rectangle 20"/>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WP9</a:t>
            </a:r>
          </a:p>
        </p:txBody>
      </p:sp>
    </p:spTree>
    <p:extLst>
      <p:ext uri="{BB962C8B-B14F-4D97-AF65-F5344CB8AC3E}">
        <p14:creationId xmlns:p14="http://schemas.microsoft.com/office/powerpoint/2010/main" val="19753356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81000" y="228600"/>
            <a:ext cx="10668000" cy="615950"/>
          </a:xfrm>
        </p:spPr>
        <p:txBody>
          <a:bodyPr/>
          <a:lstStyle/>
          <a:p>
            <a:pPr algn="l"/>
            <a:r>
              <a:rPr lang="en-US" sz="4000" dirty="0">
                <a:solidFill>
                  <a:srgbClr val="A34773"/>
                </a:solidFill>
                <a:latin typeface="Muli Black"/>
                <a:cs typeface="Muli Black"/>
              </a:rPr>
              <a:t>Attended events</a:t>
            </a:r>
          </a:p>
        </p:txBody>
      </p:sp>
      <p:sp>
        <p:nvSpPr>
          <p:cNvPr id="2" name="Rectangle 1"/>
          <p:cNvSpPr/>
          <p:nvPr/>
        </p:nvSpPr>
        <p:spPr>
          <a:xfrm>
            <a:off x="457200" y="2438400"/>
            <a:ext cx="10210800" cy="3333220"/>
          </a:xfrm>
          <a:prstGeom prst="rect">
            <a:avLst/>
          </a:prstGeom>
        </p:spPr>
        <p:txBody>
          <a:bodyPr wrap="square">
            <a:spAutoFit/>
          </a:bodyPr>
          <a:lstStyle/>
          <a:p>
            <a:pPr marL="285750" indent="-285750">
              <a:lnSpc>
                <a:spcPct val="130000"/>
              </a:lnSpc>
              <a:buFont typeface="Arial"/>
              <a:buChar char="•"/>
            </a:pPr>
            <a:r>
              <a:rPr lang="en-US" b="1" dirty="0">
                <a:solidFill>
                  <a:srgbClr val="A44773"/>
                </a:solidFill>
                <a:latin typeface="Muli Regular"/>
                <a:cs typeface="Muli Regular"/>
              </a:rPr>
              <a:t>ESFRI RIs and EOSC Workshop</a:t>
            </a:r>
            <a:r>
              <a:rPr lang="en-US" dirty="0">
                <a:latin typeface="Muli Regular"/>
                <a:cs typeface="Muli Regular"/>
              </a:rPr>
              <a:t>, 30 January 2019, London – UK </a:t>
            </a:r>
          </a:p>
          <a:p>
            <a:pPr marL="285750" indent="-285750">
              <a:lnSpc>
                <a:spcPct val="130000"/>
              </a:lnSpc>
              <a:buFont typeface="Arial"/>
              <a:buChar char="•"/>
            </a:pPr>
            <a:r>
              <a:rPr lang="en-US" b="1" dirty="0">
                <a:solidFill>
                  <a:srgbClr val="434342"/>
                </a:solidFill>
                <a:latin typeface="Muli Regular"/>
                <a:cs typeface="Muli Regular"/>
              </a:rPr>
              <a:t>ESCAPE kick-off meeting</a:t>
            </a:r>
            <a:r>
              <a:rPr lang="en-US" dirty="0">
                <a:latin typeface="Muli Regular"/>
                <a:cs typeface="Muli Regular"/>
              </a:rPr>
              <a:t>, 7-8 February 2019, Paris – France </a:t>
            </a:r>
          </a:p>
          <a:p>
            <a:pPr marL="285750" indent="-285750">
              <a:lnSpc>
                <a:spcPct val="130000"/>
              </a:lnSpc>
              <a:buFont typeface="Arial"/>
              <a:buChar char="•"/>
            </a:pPr>
            <a:r>
              <a:rPr lang="en-US" b="1" dirty="0" err="1">
                <a:solidFill>
                  <a:srgbClr val="434342"/>
                </a:solidFill>
                <a:latin typeface="Muli Regular"/>
                <a:cs typeface="Muli Regular"/>
              </a:rPr>
              <a:t>FAIRsFAIR</a:t>
            </a:r>
            <a:r>
              <a:rPr lang="en-US" b="1" dirty="0">
                <a:solidFill>
                  <a:srgbClr val="434342"/>
                </a:solidFill>
                <a:latin typeface="Muli Regular"/>
                <a:cs typeface="Muli Regular"/>
              </a:rPr>
              <a:t> kick-off meeting</a:t>
            </a:r>
            <a:r>
              <a:rPr lang="en-US" dirty="0">
                <a:latin typeface="Muli Regular"/>
                <a:cs typeface="Muli Regular"/>
              </a:rPr>
              <a:t>, 14-15 March 2019, Amsterdam – The Netherlands </a:t>
            </a:r>
          </a:p>
          <a:p>
            <a:pPr marL="285750" indent="-285750">
              <a:lnSpc>
                <a:spcPct val="130000"/>
              </a:lnSpc>
              <a:buFont typeface="Arial"/>
              <a:buChar char="•"/>
            </a:pPr>
            <a:r>
              <a:rPr lang="en-US" b="1" dirty="0">
                <a:solidFill>
                  <a:srgbClr val="A44773"/>
                </a:solidFill>
                <a:latin typeface="Muli Regular"/>
                <a:cs typeface="Muli Regular"/>
              </a:rPr>
              <a:t>EOSC-hub week</a:t>
            </a:r>
            <a:r>
              <a:rPr lang="en-US" dirty="0">
                <a:latin typeface="Muli Regular"/>
                <a:cs typeface="Muli Regular"/>
              </a:rPr>
              <a:t>, 10-12 April 2019, Prague – Czech Republic </a:t>
            </a:r>
          </a:p>
          <a:p>
            <a:pPr marL="285750" indent="-285750">
              <a:lnSpc>
                <a:spcPct val="130000"/>
              </a:lnSpc>
              <a:buFont typeface="Arial"/>
              <a:buChar char="•"/>
            </a:pPr>
            <a:r>
              <a:rPr lang="en-US" b="1" dirty="0">
                <a:solidFill>
                  <a:srgbClr val="434342"/>
                </a:solidFill>
                <a:latin typeface="Muli Regular"/>
                <a:cs typeface="Muli Regular"/>
              </a:rPr>
              <a:t>EGI Conference</a:t>
            </a:r>
            <a:r>
              <a:rPr lang="en-US" dirty="0">
                <a:latin typeface="Muli Regular"/>
                <a:cs typeface="Muli Regular"/>
              </a:rPr>
              <a:t>, 6-8 May 2019, Amsterdam – The Netherlands</a:t>
            </a:r>
          </a:p>
          <a:p>
            <a:pPr marL="285750" indent="-285750">
              <a:lnSpc>
                <a:spcPct val="130000"/>
              </a:lnSpc>
              <a:buFont typeface="Arial"/>
              <a:buChar char="•"/>
            </a:pPr>
            <a:r>
              <a:rPr lang="en-US" b="1" dirty="0">
                <a:solidFill>
                  <a:srgbClr val="A44773"/>
                </a:solidFill>
                <a:latin typeface="Muli Regular"/>
                <a:cs typeface="Muli Regular"/>
              </a:rPr>
              <a:t>LEAPS-IT, </a:t>
            </a:r>
            <a:r>
              <a:rPr lang="en-US" b="1" dirty="0" err="1">
                <a:solidFill>
                  <a:srgbClr val="A44773"/>
                </a:solidFill>
                <a:latin typeface="Muli Regular"/>
                <a:cs typeface="Muli Regular"/>
              </a:rPr>
              <a:t>CalipsoPlus</a:t>
            </a:r>
            <a:r>
              <a:rPr lang="en-US" b="1" dirty="0">
                <a:solidFill>
                  <a:srgbClr val="A44773"/>
                </a:solidFill>
                <a:latin typeface="Muli Regular"/>
                <a:cs typeface="Muli Regular"/>
              </a:rPr>
              <a:t> + </a:t>
            </a:r>
            <a:r>
              <a:rPr lang="en-US" b="1" dirty="0" err="1">
                <a:solidFill>
                  <a:srgbClr val="A44773"/>
                </a:solidFill>
                <a:latin typeface="Muli Regular"/>
                <a:cs typeface="Muli Regular"/>
              </a:rPr>
              <a:t>UmbrellaID</a:t>
            </a:r>
            <a:r>
              <a:rPr lang="en-US" b="1" dirty="0">
                <a:solidFill>
                  <a:srgbClr val="A44773"/>
                </a:solidFill>
                <a:latin typeface="Muli Regular"/>
                <a:cs typeface="Muli Regular"/>
              </a:rPr>
              <a:t> </a:t>
            </a:r>
            <a:r>
              <a:rPr lang="en-US" dirty="0">
                <a:latin typeface="Muli Regular"/>
                <a:cs typeface="Muli Regular"/>
              </a:rPr>
              <a:t>@PSI, 13-15 May 2019, </a:t>
            </a:r>
            <a:r>
              <a:rPr lang="en-US" dirty="0" err="1">
                <a:latin typeface="Muli Regular"/>
                <a:cs typeface="Muli Regular"/>
              </a:rPr>
              <a:t>Villigen</a:t>
            </a:r>
            <a:r>
              <a:rPr lang="en-US" dirty="0">
                <a:latin typeface="Muli Regular"/>
                <a:cs typeface="Muli Regular"/>
              </a:rPr>
              <a:t> – Switzerland</a:t>
            </a:r>
          </a:p>
          <a:p>
            <a:pPr marL="285750" indent="-285750">
              <a:lnSpc>
                <a:spcPct val="130000"/>
              </a:lnSpc>
              <a:buFont typeface="Arial"/>
              <a:buChar char="•"/>
            </a:pPr>
            <a:r>
              <a:rPr lang="en-US" b="1" dirty="0">
                <a:solidFill>
                  <a:srgbClr val="434342"/>
                </a:solidFill>
                <a:latin typeface="Muli Regular"/>
                <a:cs typeface="Muli Regular"/>
              </a:rPr>
              <a:t>“</a:t>
            </a:r>
            <a:r>
              <a:rPr lang="en-US" b="1" dirty="0" err="1">
                <a:solidFill>
                  <a:srgbClr val="434342"/>
                </a:solidFill>
                <a:latin typeface="Muli Regular"/>
                <a:cs typeface="Muli Regular"/>
              </a:rPr>
              <a:t>Dashboarding</a:t>
            </a:r>
            <a:r>
              <a:rPr lang="en-US" b="1" dirty="0">
                <a:solidFill>
                  <a:srgbClr val="434342"/>
                </a:solidFill>
                <a:latin typeface="Muli Regular"/>
                <a:cs typeface="Muli Regular"/>
              </a:rPr>
              <a:t> with project </a:t>
            </a:r>
            <a:r>
              <a:rPr lang="en-US" b="1" dirty="0" err="1">
                <a:solidFill>
                  <a:srgbClr val="434342"/>
                </a:solidFill>
                <a:latin typeface="Muli Regular"/>
                <a:cs typeface="Muli Regular"/>
              </a:rPr>
              <a:t>Jupyter</a:t>
            </a:r>
            <a:r>
              <a:rPr lang="en-US" b="1" dirty="0">
                <a:solidFill>
                  <a:srgbClr val="434342"/>
                </a:solidFill>
                <a:latin typeface="Muli Regular"/>
                <a:cs typeface="Muli Regular"/>
              </a:rPr>
              <a:t>” workshop </a:t>
            </a:r>
            <a:r>
              <a:rPr lang="en-US" dirty="0">
                <a:latin typeface="Muli Regular"/>
                <a:cs typeface="Muli Regular"/>
              </a:rPr>
              <a:t>– 3-6 June 2019, Paris – France</a:t>
            </a:r>
          </a:p>
          <a:p>
            <a:pPr marL="285750" indent="-285750">
              <a:lnSpc>
                <a:spcPct val="130000"/>
              </a:lnSpc>
              <a:buFont typeface="Arial"/>
              <a:buChar char="•"/>
            </a:pPr>
            <a:r>
              <a:rPr lang="en-US" b="1" dirty="0" err="1">
                <a:solidFill>
                  <a:srgbClr val="A44773"/>
                </a:solidFill>
                <a:latin typeface="Muli Regular"/>
                <a:cs typeface="Muli Regular"/>
              </a:rPr>
              <a:t>Jupyter</a:t>
            </a:r>
            <a:r>
              <a:rPr lang="en-US" b="1" dirty="0">
                <a:solidFill>
                  <a:srgbClr val="A44773"/>
                </a:solidFill>
                <a:latin typeface="Muli Regular"/>
                <a:cs typeface="Muli Regular"/>
              </a:rPr>
              <a:t> for Science workshop</a:t>
            </a:r>
            <a:r>
              <a:rPr lang="en-US" dirty="0">
                <a:latin typeface="Muli Regular"/>
                <a:cs typeface="Muli Regular"/>
              </a:rPr>
              <a:t>, 11-13 June 2019, Berkeley - USA</a:t>
            </a:r>
          </a:p>
          <a:p>
            <a:pPr marL="285750" indent="-285750">
              <a:lnSpc>
                <a:spcPct val="130000"/>
              </a:lnSpc>
              <a:buFont typeface="Arial"/>
              <a:buChar char="•"/>
            </a:pPr>
            <a:r>
              <a:rPr lang="en-US" b="1" dirty="0">
                <a:solidFill>
                  <a:srgbClr val="434342"/>
                </a:solidFill>
                <a:latin typeface="Muli Regular"/>
                <a:cs typeface="Muli Regular"/>
              </a:rPr>
              <a:t>Joint EOSC project meeting</a:t>
            </a:r>
            <a:r>
              <a:rPr lang="en-US" dirty="0">
                <a:latin typeface="Muli Regular"/>
                <a:cs typeface="Muli Regular"/>
              </a:rPr>
              <a:t>, 9-10 September 2019, Brussels - Belgium</a:t>
            </a:r>
          </a:p>
        </p:txBody>
      </p:sp>
      <p:sp>
        <p:nvSpPr>
          <p:cNvPr id="3" name="Rectangle 2"/>
          <p:cNvSpPr/>
          <p:nvPr/>
        </p:nvSpPr>
        <p:spPr>
          <a:xfrm>
            <a:off x="457200" y="914400"/>
            <a:ext cx="10058400" cy="1518877"/>
          </a:xfrm>
          <a:prstGeom prst="rect">
            <a:avLst/>
          </a:prstGeom>
        </p:spPr>
        <p:txBody>
          <a:bodyPr wrap="square">
            <a:spAutoFit/>
          </a:bodyPr>
          <a:lstStyle/>
          <a:p>
            <a:pPr>
              <a:lnSpc>
                <a:spcPct val="130000"/>
              </a:lnSpc>
            </a:pPr>
            <a:r>
              <a:rPr lang="en-US" dirty="0">
                <a:latin typeface="Muli Regular"/>
                <a:cs typeface="Muli Regular"/>
              </a:rPr>
              <a:t>Staff and managers from </a:t>
            </a:r>
            <a:r>
              <a:rPr lang="en-US" dirty="0" err="1">
                <a:latin typeface="Muli Regular"/>
                <a:cs typeface="Muli Regular"/>
              </a:rPr>
              <a:t>PaNOSC</a:t>
            </a:r>
            <a:r>
              <a:rPr lang="en-US" dirty="0">
                <a:latin typeface="Muli Regular"/>
                <a:cs typeface="Muli Regular"/>
              </a:rPr>
              <a:t> partners introduced </a:t>
            </a:r>
            <a:r>
              <a:rPr lang="en-US" dirty="0" err="1">
                <a:latin typeface="Muli Regular"/>
                <a:cs typeface="Muli Regular"/>
              </a:rPr>
              <a:t>PaNOSC</a:t>
            </a:r>
            <a:r>
              <a:rPr lang="en-US" dirty="0">
                <a:latin typeface="Muli Regular"/>
                <a:cs typeface="Muli Regular"/>
              </a:rPr>
              <a:t> to different audiences (including RIs technical staff and managers, policy makers, researchers and service providers), and to discuss future plans and developments. Attended events in which </a:t>
            </a:r>
            <a:r>
              <a:rPr lang="en-US" dirty="0" err="1">
                <a:latin typeface="Muli Regular"/>
                <a:cs typeface="Muli Regular"/>
              </a:rPr>
              <a:t>PaNOSC</a:t>
            </a:r>
            <a:r>
              <a:rPr lang="en-US" dirty="0">
                <a:latin typeface="Muli Regular"/>
                <a:cs typeface="Muli Regular"/>
              </a:rPr>
              <a:t> speakers were actively present include: </a:t>
            </a:r>
          </a:p>
        </p:txBody>
      </p:sp>
      <p:sp>
        <p:nvSpPr>
          <p:cNvPr id="5" name="Rectangle 4"/>
          <p:cNvSpPr/>
          <p:nvPr/>
        </p:nvSpPr>
        <p:spPr>
          <a:xfrm>
            <a:off x="11007060" y="0"/>
            <a:ext cx="1184940" cy="2062103"/>
          </a:xfrm>
          <a:prstGeom prst="rect">
            <a:avLst/>
          </a:prstGeom>
        </p:spPr>
        <p:txBody>
          <a:bodyPr wrap="none">
            <a:spAutoFit/>
          </a:bodyPr>
          <a:lstStyle/>
          <a:p>
            <a:r>
              <a:rPr lang="en-US" sz="3200" b="1" dirty="0">
                <a:solidFill>
                  <a:srgbClr val="8064A2"/>
                </a:solidFill>
                <a:latin typeface="Muli Black"/>
                <a:cs typeface="Muli Black"/>
              </a:rPr>
              <a:t>WP2</a:t>
            </a:r>
            <a:br>
              <a:rPr lang="en-US" sz="3200" b="1" dirty="0">
                <a:solidFill>
                  <a:srgbClr val="8064A2"/>
                </a:solidFill>
                <a:latin typeface="Muli Black"/>
                <a:cs typeface="Muli Black"/>
              </a:rPr>
            </a:br>
            <a:r>
              <a:rPr lang="en-US" sz="3200" b="1" dirty="0">
                <a:solidFill>
                  <a:srgbClr val="8064A2"/>
                </a:solidFill>
                <a:latin typeface="Muli Black"/>
                <a:cs typeface="Muli Black"/>
              </a:rPr>
              <a:t>WP4</a:t>
            </a:r>
            <a:br>
              <a:rPr lang="en-US" sz="3200" b="1" dirty="0">
                <a:solidFill>
                  <a:srgbClr val="8064A2"/>
                </a:solidFill>
                <a:latin typeface="Muli Black"/>
                <a:cs typeface="Muli Black"/>
              </a:rPr>
            </a:br>
            <a:r>
              <a:rPr lang="en-US" sz="3200" b="1" dirty="0">
                <a:solidFill>
                  <a:srgbClr val="8064A2"/>
                </a:solidFill>
                <a:latin typeface="Muli Black"/>
                <a:cs typeface="Muli Black"/>
              </a:rPr>
              <a:t>WP6</a:t>
            </a:r>
            <a:br>
              <a:rPr lang="en-US" sz="3200" b="1" dirty="0">
                <a:solidFill>
                  <a:srgbClr val="8064A2"/>
                </a:solidFill>
                <a:latin typeface="Muli Black"/>
                <a:cs typeface="Muli Black"/>
              </a:rPr>
            </a:br>
            <a:r>
              <a:rPr lang="en-US" sz="3200" b="1" dirty="0">
                <a:solidFill>
                  <a:srgbClr val="8064A2"/>
                </a:solidFill>
                <a:latin typeface="Muli Black"/>
                <a:cs typeface="Muli Black"/>
              </a:rPr>
              <a:t>WP9</a:t>
            </a:r>
          </a:p>
        </p:txBody>
      </p:sp>
      <p:grpSp>
        <p:nvGrpSpPr>
          <p:cNvPr id="6" name="Group 5"/>
          <p:cNvGrpSpPr/>
          <p:nvPr/>
        </p:nvGrpSpPr>
        <p:grpSpPr>
          <a:xfrm>
            <a:off x="1681163" y="6228257"/>
            <a:ext cx="7691437" cy="345440"/>
            <a:chOff x="1681163" y="6228257"/>
            <a:chExt cx="7691437" cy="345440"/>
          </a:xfrm>
        </p:grpSpPr>
        <p:sp>
          <p:nvSpPr>
            <p:cNvPr id="7"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9"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0"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1"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2"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3"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4"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5"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6"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8"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4040856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04800" y="304800"/>
            <a:ext cx="10668000" cy="615950"/>
          </a:xfrm>
        </p:spPr>
        <p:txBody>
          <a:bodyPr/>
          <a:lstStyle/>
          <a:p>
            <a:pPr algn="l"/>
            <a:r>
              <a:rPr lang="en-US" sz="4000" dirty="0">
                <a:solidFill>
                  <a:srgbClr val="A34773"/>
                </a:solidFill>
                <a:latin typeface="Muli Black"/>
                <a:cs typeface="Muli Black"/>
              </a:rPr>
              <a:t>Organized events</a:t>
            </a:r>
          </a:p>
        </p:txBody>
      </p:sp>
      <p:sp>
        <p:nvSpPr>
          <p:cNvPr id="2" name="Rectangle 1"/>
          <p:cNvSpPr/>
          <p:nvPr/>
        </p:nvSpPr>
        <p:spPr>
          <a:xfrm>
            <a:off x="457200" y="1447800"/>
            <a:ext cx="11430000" cy="2239074"/>
          </a:xfrm>
          <a:prstGeom prst="rect">
            <a:avLst/>
          </a:prstGeom>
        </p:spPr>
        <p:txBody>
          <a:bodyPr wrap="square">
            <a:spAutoFit/>
          </a:bodyPr>
          <a:lstStyle/>
          <a:p>
            <a:pPr marL="285750" indent="-285750">
              <a:lnSpc>
                <a:spcPct val="130000"/>
              </a:lnSpc>
              <a:buFont typeface="Arial"/>
              <a:buChar char="•"/>
            </a:pPr>
            <a:r>
              <a:rPr lang="en-US" b="1" dirty="0">
                <a:solidFill>
                  <a:srgbClr val="434342"/>
                </a:solidFill>
                <a:latin typeface="Muli Regular"/>
                <a:cs typeface="Muli Regular"/>
              </a:rPr>
              <a:t>1</a:t>
            </a:r>
            <a:r>
              <a:rPr lang="en-US" b="1" baseline="30000" dirty="0">
                <a:solidFill>
                  <a:srgbClr val="434342"/>
                </a:solidFill>
                <a:latin typeface="Muli Regular"/>
                <a:cs typeface="Muli Regular"/>
              </a:rPr>
              <a:t>st</a:t>
            </a:r>
            <a:r>
              <a:rPr lang="en-US" b="1" dirty="0">
                <a:solidFill>
                  <a:srgbClr val="434342"/>
                </a:solidFill>
                <a:latin typeface="Muli Regular"/>
                <a:cs typeface="Muli Regular"/>
              </a:rPr>
              <a:t> </a:t>
            </a:r>
            <a:r>
              <a:rPr lang="en-US" b="1" dirty="0" err="1">
                <a:solidFill>
                  <a:srgbClr val="434342"/>
                </a:solidFill>
                <a:latin typeface="Muli Regular"/>
                <a:cs typeface="Muli Regular"/>
              </a:rPr>
              <a:t>PaNOSC</a:t>
            </a:r>
            <a:r>
              <a:rPr lang="en-US" b="1" dirty="0">
                <a:solidFill>
                  <a:srgbClr val="434342"/>
                </a:solidFill>
                <a:latin typeface="Muli Regular"/>
                <a:cs typeface="Muli Regular"/>
              </a:rPr>
              <a:t> OASYS School</a:t>
            </a:r>
            <a:r>
              <a:rPr lang="en-US" dirty="0">
                <a:latin typeface="Muli Regular"/>
                <a:cs typeface="Muli Regular"/>
              </a:rPr>
              <a:t>, 14-16 May 2019, Grenoble – France</a:t>
            </a:r>
          </a:p>
          <a:p>
            <a:pPr marL="285750" indent="-285750">
              <a:lnSpc>
                <a:spcPct val="130000"/>
              </a:lnSpc>
              <a:buFont typeface="Arial"/>
              <a:buChar char="•"/>
            </a:pPr>
            <a:r>
              <a:rPr lang="en-US" b="1" dirty="0">
                <a:solidFill>
                  <a:srgbClr val="A44773"/>
                </a:solidFill>
                <a:latin typeface="Muli Regular"/>
                <a:cs typeface="Muli Regular"/>
              </a:rPr>
              <a:t>WP3 kick-off meeting </a:t>
            </a:r>
            <a:r>
              <a:rPr lang="en-US" dirty="0">
                <a:latin typeface="Muli Regular"/>
                <a:cs typeface="Muli Regular"/>
              </a:rPr>
              <a:t>on FAIR data API, federated search with EOSC hub, catalog integration – May 2019, Copenhagen – Denmark</a:t>
            </a:r>
          </a:p>
          <a:p>
            <a:pPr marL="285750" indent="-285750">
              <a:lnSpc>
                <a:spcPct val="130000"/>
              </a:lnSpc>
              <a:buFont typeface="Arial"/>
              <a:buChar char="•"/>
            </a:pPr>
            <a:r>
              <a:rPr lang="en-US" b="1" dirty="0">
                <a:solidFill>
                  <a:srgbClr val="434342"/>
                </a:solidFill>
                <a:latin typeface="Muli Regular"/>
                <a:cs typeface="Muli Regular"/>
              </a:rPr>
              <a:t>WP4 kick-off meeting on Data Analysis services</a:t>
            </a:r>
            <a:r>
              <a:rPr lang="en-US" dirty="0">
                <a:latin typeface="Muli Regular"/>
                <a:cs typeface="Muli Regular"/>
              </a:rPr>
              <a:t>, with focus on </a:t>
            </a:r>
            <a:r>
              <a:rPr lang="en-US" dirty="0" err="1">
                <a:latin typeface="Muli Regular"/>
                <a:cs typeface="Muli Regular"/>
              </a:rPr>
              <a:t>visualisation</a:t>
            </a:r>
            <a:r>
              <a:rPr lang="en-US" dirty="0">
                <a:latin typeface="Muli Regular"/>
                <a:cs typeface="Muli Regular"/>
              </a:rPr>
              <a:t> tools and hdf5, virtual hdf5 data sets, h5glance and h5py, and computational environments such as </a:t>
            </a:r>
            <a:r>
              <a:rPr lang="en-US" dirty="0" err="1">
                <a:latin typeface="Muli Regular"/>
                <a:cs typeface="Muli Regular"/>
              </a:rPr>
              <a:t>JupyterHub</a:t>
            </a:r>
            <a:r>
              <a:rPr lang="en-US" dirty="0">
                <a:latin typeface="Muli Regular"/>
                <a:cs typeface="Muli Regular"/>
              </a:rPr>
              <a:t> and </a:t>
            </a:r>
            <a:r>
              <a:rPr lang="en-US" dirty="0" err="1">
                <a:latin typeface="Muli Regular"/>
                <a:cs typeface="Muli Regular"/>
              </a:rPr>
              <a:t>BinderHub</a:t>
            </a:r>
            <a:r>
              <a:rPr lang="en-US" dirty="0">
                <a:latin typeface="Muli Regular"/>
                <a:cs typeface="Muli Regular"/>
              </a:rPr>
              <a:t>, 25-26 June 2019, </a:t>
            </a:r>
            <a:r>
              <a:rPr lang="en-US" dirty="0" err="1">
                <a:latin typeface="Muli Regular"/>
                <a:cs typeface="Muli Regular"/>
              </a:rPr>
              <a:t>Schenefeld</a:t>
            </a:r>
            <a:r>
              <a:rPr lang="en-US" dirty="0">
                <a:latin typeface="Muli Regular"/>
                <a:cs typeface="Muli Regular"/>
              </a:rPr>
              <a:t> – Germany</a:t>
            </a:r>
          </a:p>
        </p:txBody>
      </p:sp>
      <p:sp>
        <p:nvSpPr>
          <p:cNvPr id="5" name="Rectangle 4"/>
          <p:cNvSpPr/>
          <p:nvPr/>
        </p:nvSpPr>
        <p:spPr>
          <a:xfrm>
            <a:off x="381000" y="3962400"/>
            <a:ext cx="11277600" cy="438582"/>
          </a:xfrm>
          <a:prstGeom prst="rect">
            <a:avLst/>
          </a:prstGeom>
        </p:spPr>
        <p:txBody>
          <a:bodyPr wrap="square">
            <a:spAutoFit/>
          </a:bodyPr>
          <a:lstStyle/>
          <a:p>
            <a:pPr>
              <a:lnSpc>
                <a:spcPct val="130000"/>
              </a:lnSpc>
            </a:pPr>
            <a:r>
              <a:rPr lang="en-US" dirty="0">
                <a:solidFill>
                  <a:srgbClr val="434342"/>
                </a:solidFill>
                <a:latin typeface="Muli Black"/>
                <a:cs typeface="Muli Black"/>
              </a:rPr>
              <a:t>UPCOMING EVENTS:</a:t>
            </a:r>
          </a:p>
        </p:txBody>
      </p:sp>
      <p:sp>
        <p:nvSpPr>
          <p:cNvPr id="6" name="Rectangle 5"/>
          <p:cNvSpPr/>
          <p:nvPr/>
        </p:nvSpPr>
        <p:spPr>
          <a:xfrm>
            <a:off x="457200" y="4495800"/>
            <a:ext cx="11430000" cy="1532727"/>
          </a:xfrm>
          <a:prstGeom prst="rect">
            <a:avLst/>
          </a:prstGeom>
        </p:spPr>
        <p:txBody>
          <a:bodyPr wrap="square">
            <a:spAutoFit/>
          </a:bodyPr>
          <a:lstStyle/>
          <a:p>
            <a:pPr marL="285750" indent="-285750">
              <a:lnSpc>
                <a:spcPct val="130000"/>
              </a:lnSpc>
              <a:buFont typeface="Arial"/>
              <a:buChar char="•"/>
            </a:pPr>
            <a:r>
              <a:rPr lang="en-US" b="1" dirty="0">
                <a:solidFill>
                  <a:srgbClr val="A44773"/>
                </a:solidFill>
                <a:latin typeface="Muli Regular"/>
                <a:cs typeface="Muli Regular"/>
              </a:rPr>
              <a:t>HDF5 European Workshop for Science and Industry</a:t>
            </a:r>
            <a:r>
              <a:rPr lang="en-US" dirty="0">
                <a:latin typeface="Muli Regular"/>
                <a:cs typeface="Muli Regular"/>
              </a:rPr>
              <a:t>, 17-18 September 2019, @ESRF, Grenoble</a:t>
            </a:r>
          </a:p>
          <a:p>
            <a:pPr marL="285750" indent="-285750">
              <a:lnSpc>
                <a:spcPct val="130000"/>
              </a:lnSpc>
              <a:buFont typeface="Arial"/>
              <a:buChar char="•"/>
            </a:pPr>
            <a:r>
              <a:rPr lang="en-US" b="1" dirty="0">
                <a:solidFill>
                  <a:srgbClr val="A44773"/>
                </a:solidFill>
                <a:latin typeface="Muli Regular"/>
                <a:cs typeface="Muli Regular"/>
              </a:rPr>
              <a:t>h5py code camp</a:t>
            </a:r>
            <a:r>
              <a:rPr lang="en-US" dirty="0">
                <a:latin typeface="Muli Regular"/>
                <a:cs typeface="Muli Regular"/>
              </a:rPr>
              <a:t>, 19-20 September 2019, @ESRF, Grenoble</a:t>
            </a:r>
          </a:p>
          <a:p>
            <a:pPr marL="285750" indent="-285750">
              <a:lnSpc>
                <a:spcPct val="130000"/>
              </a:lnSpc>
              <a:buFont typeface="Arial"/>
              <a:buChar char="•"/>
            </a:pPr>
            <a:r>
              <a:rPr lang="en-US" b="1" dirty="0">
                <a:latin typeface="Muli Regular"/>
                <a:cs typeface="Muli Regular"/>
              </a:rPr>
              <a:t>WP3 face-2-face meeting</a:t>
            </a:r>
            <a:r>
              <a:rPr lang="en-US" dirty="0">
                <a:latin typeface="Muli Regular"/>
                <a:cs typeface="Muli Regular"/>
              </a:rPr>
              <a:t>, 18-19 September 2019, @ ILL, Grenoble</a:t>
            </a:r>
          </a:p>
          <a:p>
            <a:pPr marL="285750" indent="-285750">
              <a:lnSpc>
                <a:spcPct val="130000"/>
              </a:lnSpc>
              <a:buFont typeface="Arial"/>
              <a:buChar char="•"/>
            </a:pPr>
            <a:r>
              <a:rPr lang="en-US" b="1" dirty="0" err="1">
                <a:solidFill>
                  <a:srgbClr val="434342"/>
                </a:solidFill>
                <a:latin typeface="Muli Regular"/>
                <a:cs typeface="Muli Regular"/>
              </a:rPr>
              <a:t>PaNOSC</a:t>
            </a:r>
            <a:r>
              <a:rPr lang="en-US" b="1" dirty="0">
                <a:solidFill>
                  <a:srgbClr val="434342"/>
                </a:solidFill>
                <a:latin typeface="Muli Regular"/>
                <a:cs typeface="Muli Regular"/>
              </a:rPr>
              <a:t> 1</a:t>
            </a:r>
            <a:r>
              <a:rPr lang="en-US" b="1" baseline="30000" dirty="0">
                <a:solidFill>
                  <a:srgbClr val="434342"/>
                </a:solidFill>
                <a:latin typeface="Muli Regular"/>
                <a:cs typeface="Muli Regular"/>
              </a:rPr>
              <a:t>st</a:t>
            </a:r>
            <a:r>
              <a:rPr lang="en-US" b="1" dirty="0">
                <a:solidFill>
                  <a:srgbClr val="434342"/>
                </a:solidFill>
                <a:latin typeface="Muli Regular"/>
                <a:cs typeface="Muli Regular"/>
              </a:rPr>
              <a:t> Annual Meeting</a:t>
            </a:r>
            <a:r>
              <a:rPr lang="en-US" dirty="0">
                <a:latin typeface="Muli Regular"/>
                <a:cs typeface="Muli Regular"/>
              </a:rPr>
              <a:t>, 4-5 November 2019, @CERIC-ERIC, Trieste - Italy</a:t>
            </a:r>
          </a:p>
        </p:txBody>
      </p:sp>
      <p:sp>
        <p:nvSpPr>
          <p:cNvPr id="7" name="Rectangle 6"/>
          <p:cNvSpPr/>
          <p:nvPr/>
        </p:nvSpPr>
        <p:spPr>
          <a:xfrm>
            <a:off x="11007060" y="-20483"/>
            <a:ext cx="1184940" cy="2062103"/>
          </a:xfrm>
          <a:prstGeom prst="rect">
            <a:avLst/>
          </a:prstGeom>
        </p:spPr>
        <p:txBody>
          <a:bodyPr wrap="none">
            <a:spAutoFit/>
          </a:bodyPr>
          <a:lstStyle/>
          <a:p>
            <a:r>
              <a:rPr lang="en-US" sz="3200" b="1" dirty="0">
                <a:solidFill>
                  <a:srgbClr val="8064A2"/>
                </a:solidFill>
                <a:latin typeface="Muli Black"/>
                <a:cs typeface="Muli Black"/>
              </a:rPr>
              <a:t>WP2</a:t>
            </a:r>
            <a:br>
              <a:rPr lang="en-US" sz="3200" b="1" dirty="0">
                <a:solidFill>
                  <a:srgbClr val="8064A2"/>
                </a:solidFill>
                <a:latin typeface="Muli Black"/>
                <a:cs typeface="Muli Black"/>
              </a:rPr>
            </a:br>
            <a:r>
              <a:rPr lang="en-US" sz="3200" b="1" dirty="0">
                <a:solidFill>
                  <a:srgbClr val="8064A2"/>
                </a:solidFill>
                <a:latin typeface="Muli Black"/>
                <a:cs typeface="Muli Black"/>
              </a:rPr>
              <a:t>WP3</a:t>
            </a:r>
            <a:br>
              <a:rPr lang="en-US" sz="3200" b="1" dirty="0">
                <a:solidFill>
                  <a:srgbClr val="8064A2"/>
                </a:solidFill>
                <a:latin typeface="Muli Black"/>
                <a:cs typeface="Muli Black"/>
              </a:rPr>
            </a:br>
            <a:r>
              <a:rPr lang="en-US" sz="3200" b="1" dirty="0">
                <a:solidFill>
                  <a:srgbClr val="8064A2"/>
                </a:solidFill>
                <a:latin typeface="Muli Black"/>
                <a:cs typeface="Muli Black"/>
              </a:rPr>
              <a:t>WP4</a:t>
            </a:r>
            <a:br>
              <a:rPr lang="en-US" sz="3200" b="1" dirty="0">
                <a:solidFill>
                  <a:srgbClr val="8064A2"/>
                </a:solidFill>
                <a:latin typeface="Muli Black"/>
                <a:cs typeface="Muli Black"/>
              </a:rPr>
            </a:br>
            <a:r>
              <a:rPr lang="en-US" sz="3200" b="1" dirty="0">
                <a:solidFill>
                  <a:srgbClr val="8064A2"/>
                </a:solidFill>
                <a:latin typeface="Muli Black"/>
                <a:cs typeface="Muli Black"/>
              </a:rPr>
              <a:t>WP5</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600" y="5105400"/>
            <a:ext cx="1447800" cy="114300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400" y="228600"/>
            <a:ext cx="2405127" cy="1616257"/>
          </a:xfrm>
          <a:prstGeom prst="rect">
            <a:avLst/>
          </a:prstGeom>
        </p:spPr>
      </p:pic>
    </p:spTree>
    <p:extLst>
      <p:ext uri="{BB962C8B-B14F-4D97-AF65-F5344CB8AC3E}">
        <p14:creationId xmlns:p14="http://schemas.microsoft.com/office/powerpoint/2010/main" val="2578123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15"/>
          <p:cNvGraphicFramePr>
            <a:graphicFrameLocks/>
          </p:cNvGraphicFramePr>
          <p:nvPr>
            <p:extLst>
              <p:ext uri="{D42A27DB-BD31-4B8C-83A1-F6EECF244321}">
                <p14:modId xmlns:p14="http://schemas.microsoft.com/office/powerpoint/2010/main" val="3902147591"/>
              </p:ext>
            </p:extLst>
          </p:nvPr>
        </p:nvGraphicFramePr>
        <p:xfrm>
          <a:off x="846266" y="1581912"/>
          <a:ext cx="10583734" cy="4133088"/>
        </p:xfrm>
        <a:graphic>
          <a:graphicData uri="http://schemas.openxmlformats.org/drawingml/2006/table">
            <a:tbl>
              <a:tblPr firstRow="1" bandRow="1">
                <a:tableStyleId>{21E4AEA4-8DFA-4A89-87EB-49C32662AFE0}</a:tableStyleId>
              </a:tblPr>
              <a:tblGrid>
                <a:gridCol w="2921536">
                  <a:extLst>
                    <a:ext uri="{9D8B030D-6E8A-4147-A177-3AD203B41FA5}">
                      <a16:colId xmlns:a16="http://schemas.microsoft.com/office/drawing/2014/main" val="3631395452"/>
                    </a:ext>
                  </a:extLst>
                </a:gridCol>
                <a:gridCol w="1277033">
                  <a:extLst>
                    <a:ext uri="{9D8B030D-6E8A-4147-A177-3AD203B41FA5}">
                      <a16:colId xmlns:a16="http://schemas.microsoft.com/office/drawing/2014/main" val="3784366310"/>
                    </a:ext>
                  </a:extLst>
                </a:gridCol>
                <a:gridCol w="1277033">
                  <a:extLst>
                    <a:ext uri="{9D8B030D-6E8A-4147-A177-3AD203B41FA5}">
                      <a16:colId xmlns:a16="http://schemas.microsoft.com/office/drawing/2014/main" val="83051728"/>
                    </a:ext>
                  </a:extLst>
                </a:gridCol>
                <a:gridCol w="1277033">
                  <a:extLst>
                    <a:ext uri="{9D8B030D-6E8A-4147-A177-3AD203B41FA5}">
                      <a16:colId xmlns:a16="http://schemas.microsoft.com/office/drawing/2014/main" val="1631644506"/>
                    </a:ext>
                  </a:extLst>
                </a:gridCol>
                <a:gridCol w="1277033">
                  <a:extLst>
                    <a:ext uri="{9D8B030D-6E8A-4147-A177-3AD203B41FA5}">
                      <a16:colId xmlns:a16="http://schemas.microsoft.com/office/drawing/2014/main" val="4291135528"/>
                    </a:ext>
                  </a:extLst>
                </a:gridCol>
                <a:gridCol w="1277033">
                  <a:extLst>
                    <a:ext uri="{9D8B030D-6E8A-4147-A177-3AD203B41FA5}">
                      <a16:colId xmlns:a16="http://schemas.microsoft.com/office/drawing/2014/main" val="4118314918"/>
                    </a:ext>
                  </a:extLst>
                </a:gridCol>
                <a:gridCol w="1277033">
                  <a:extLst>
                    <a:ext uri="{9D8B030D-6E8A-4147-A177-3AD203B41FA5}">
                      <a16:colId xmlns:a16="http://schemas.microsoft.com/office/drawing/2014/main" val="975948819"/>
                    </a:ext>
                  </a:extLst>
                </a:gridCol>
              </a:tblGrid>
              <a:tr h="438912">
                <a:tc>
                  <a:txBody>
                    <a:bodyPr/>
                    <a:lstStyle/>
                    <a:p>
                      <a:r>
                        <a:rPr lang="en-US" sz="2200" dirty="0">
                          <a:latin typeface="Muli Regular"/>
                          <a:cs typeface="Muli Regular"/>
                        </a:rPr>
                        <a:t>   </a:t>
                      </a:r>
                    </a:p>
                  </a:txBody>
                  <a:tcPr marL="109728" marR="109728" marT="54864" marB="54864">
                    <a:solidFill>
                      <a:schemeClr val="accent1"/>
                    </a:solidFill>
                  </a:tcPr>
                </a:tc>
                <a:tc>
                  <a:txBody>
                    <a:bodyPr/>
                    <a:lstStyle/>
                    <a:p>
                      <a:pPr algn="ctr"/>
                      <a:r>
                        <a:rPr lang="en-US" sz="2200" dirty="0">
                          <a:latin typeface="Muli Regular"/>
                          <a:cs typeface="Muli Regular"/>
                        </a:rPr>
                        <a:t>ILL</a:t>
                      </a:r>
                    </a:p>
                  </a:txBody>
                  <a:tcPr marL="109728" marR="109728" marT="54864" marB="54864">
                    <a:solidFill>
                      <a:schemeClr val="accent1"/>
                    </a:solidFill>
                  </a:tcPr>
                </a:tc>
                <a:tc>
                  <a:txBody>
                    <a:bodyPr/>
                    <a:lstStyle/>
                    <a:p>
                      <a:pPr algn="ctr"/>
                      <a:r>
                        <a:rPr lang="en-US" sz="2200" dirty="0">
                          <a:latin typeface="Muli Regular"/>
                          <a:cs typeface="Muli Regular"/>
                        </a:rPr>
                        <a:t>ESRF</a:t>
                      </a:r>
                    </a:p>
                  </a:txBody>
                  <a:tcPr marL="109728" marR="109728" marT="54864" marB="54864">
                    <a:solidFill>
                      <a:schemeClr val="accent1"/>
                    </a:solidFill>
                  </a:tcPr>
                </a:tc>
                <a:tc>
                  <a:txBody>
                    <a:bodyPr/>
                    <a:lstStyle/>
                    <a:p>
                      <a:pPr algn="ctr"/>
                      <a:r>
                        <a:rPr lang="en-US" sz="2200" dirty="0">
                          <a:latin typeface="Muli Regular"/>
                          <a:cs typeface="Muli Regular"/>
                        </a:rPr>
                        <a:t>CERIC</a:t>
                      </a:r>
                    </a:p>
                  </a:txBody>
                  <a:tcPr marL="109728" marR="109728" marT="54864" marB="54864">
                    <a:solidFill>
                      <a:schemeClr val="accent1"/>
                    </a:solidFill>
                  </a:tcPr>
                </a:tc>
                <a:tc>
                  <a:txBody>
                    <a:bodyPr/>
                    <a:lstStyle/>
                    <a:p>
                      <a:pPr algn="ctr"/>
                      <a:r>
                        <a:rPr lang="en-US" sz="2200" dirty="0">
                          <a:latin typeface="Muli Regular"/>
                          <a:cs typeface="Muli Regular"/>
                        </a:rPr>
                        <a:t>XFEL</a:t>
                      </a:r>
                    </a:p>
                  </a:txBody>
                  <a:tcPr marL="109728" marR="109728" marT="54864" marB="54864">
                    <a:solidFill>
                      <a:schemeClr val="accent1"/>
                    </a:solidFill>
                  </a:tcPr>
                </a:tc>
                <a:tc>
                  <a:txBody>
                    <a:bodyPr/>
                    <a:lstStyle/>
                    <a:p>
                      <a:pPr algn="ctr"/>
                      <a:r>
                        <a:rPr lang="en-US" sz="2200" dirty="0">
                          <a:latin typeface="Muli Regular"/>
                          <a:cs typeface="Muli Regular"/>
                        </a:rPr>
                        <a:t>ELI</a:t>
                      </a:r>
                    </a:p>
                  </a:txBody>
                  <a:tcPr marL="109728" marR="109728" marT="54864" marB="54864">
                    <a:solidFill>
                      <a:schemeClr val="accent1"/>
                    </a:solidFill>
                  </a:tcPr>
                </a:tc>
                <a:tc>
                  <a:txBody>
                    <a:bodyPr/>
                    <a:lstStyle/>
                    <a:p>
                      <a:pPr algn="ctr"/>
                      <a:r>
                        <a:rPr lang="en-US" sz="2200" dirty="0">
                          <a:latin typeface="Muli Regular"/>
                          <a:cs typeface="Muli Regular"/>
                        </a:rPr>
                        <a:t>ESS</a:t>
                      </a:r>
                    </a:p>
                  </a:txBody>
                  <a:tcPr marL="109728" marR="109728" marT="54864" marB="54864">
                    <a:solidFill>
                      <a:schemeClr val="accent1"/>
                    </a:solidFill>
                  </a:tcPr>
                </a:tc>
                <a:extLst>
                  <a:ext uri="{0D108BD9-81ED-4DB2-BD59-A6C34878D82A}">
                    <a16:rowId xmlns:a16="http://schemas.microsoft.com/office/drawing/2014/main" val="1127228207"/>
                  </a:ext>
                </a:extLst>
              </a:tr>
              <a:tr h="365760">
                <a:tc>
                  <a:txBody>
                    <a:bodyPr/>
                    <a:lstStyle/>
                    <a:p>
                      <a:r>
                        <a:rPr lang="en-GB" sz="1700" b="1" dirty="0">
                          <a:latin typeface="Muli Regular"/>
                          <a:cs typeface="Muli Regular"/>
                        </a:rPr>
                        <a:t>Data/year</a:t>
                      </a:r>
                      <a:r>
                        <a:rPr lang="en-GB" sz="1700" b="1" baseline="0" dirty="0">
                          <a:latin typeface="Muli Regular"/>
                          <a:cs typeface="Muli Regular"/>
                        </a:rPr>
                        <a:t> 2018</a:t>
                      </a:r>
                      <a:endParaRPr lang="en-GB" sz="1700" b="1" dirty="0">
                        <a:latin typeface="Muli Regular"/>
                        <a:cs typeface="Muli Regular"/>
                      </a:endParaRPr>
                    </a:p>
                  </a:txBody>
                  <a:tcPr marL="109728" marR="109728" marT="54864" marB="54864" anchor="ctr">
                    <a:lnB w="12700" cmpd="sng">
                      <a:noFill/>
                    </a:lnB>
                  </a:tcPr>
                </a:tc>
                <a:tc>
                  <a:txBody>
                    <a:bodyPr/>
                    <a:lstStyle/>
                    <a:p>
                      <a:pPr algn="r"/>
                      <a:r>
                        <a:rPr lang="en-GB" sz="1700" b="1" dirty="0">
                          <a:latin typeface="Muli Regular"/>
                          <a:cs typeface="Muli Regular"/>
                        </a:rPr>
                        <a:t>0.2 PB</a:t>
                      </a:r>
                    </a:p>
                  </a:txBody>
                  <a:tcPr marL="109728" marR="109728" marT="54864" marB="54864" anchor="ctr">
                    <a:lnB w="12700" cmpd="sng">
                      <a:noFill/>
                    </a:lnB>
                  </a:tcPr>
                </a:tc>
                <a:tc>
                  <a:txBody>
                    <a:bodyPr/>
                    <a:lstStyle/>
                    <a:p>
                      <a:pPr algn="r"/>
                      <a:r>
                        <a:rPr lang="en-GB" sz="1700" b="1" dirty="0">
                          <a:latin typeface="Muli Regular"/>
                          <a:cs typeface="Muli Regular"/>
                        </a:rPr>
                        <a:t>8 PB</a:t>
                      </a:r>
                    </a:p>
                  </a:txBody>
                  <a:tcPr marL="109728" marR="109728" marT="54864" marB="54864" anchor="ctr">
                    <a:lnB w="12700" cmpd="sng">
                      <a:noFill/>
                    </a:lnB>
                  </a:tcPr>
                </a:tc>
                <a:tc>
                  <a:txBody>
                    <a:bodyPr/>
                    <a:lstStyle/>
                    <a:p>
                      <a:pPr algn="r"/>
                      <a:r>
                        <a:rPr lang="en-GB" sz="1700" b="1" dirty="0">
                          <a:latin typeface="Muli Regular"/>
                          <a:cs typeface="Muli Regular"/>
                        </a:rPr>
                        <a:t>1 PB</a:t>
                      </a:r>
                    </a:p>
                  </a:txBody>
                  <a:tcPr marL="109728" marR="109728" marT="54864" marB="54864" anchor="ctr">
                    <a:lnB w="12700" cmpd="sng">
                      <a:noFill/>
                    </a:lnB>
                  </a:tcPr>
                </a:tc>
                <a:tc>
                  <a:txBody>
                    <a:bodyPr/>
                    <a:lstStyle/>
                    <a:p>
                      <a:pPr algn="r"/>
                      <a:r>
                        <a:rPr lang="en-GB" sz="1700" b="1" dirty="0">
                          <a:latin typeface="Muli Regular"/>
                          <a:cs typeface="Muli Regular"/>
                        </a:rPr>
                        <a:t>3PB</a:t>
                      </a:r>
                    </a:p>
                  </a:txBody>
                  <a:tcPr marL="109728" marR="109728" marT="54864" marB="54864" anchor="ctr">
                    <a:lnB w="12700" cmpd="sng">
                      <a:noFill/>
                    </a:lnB>
                  </a:tcPr>
                </a:tc>
                <a:tc>
                  <a:txBody>
                    <a:bodyPr/>
                    <a:lstStyle/>
                    <a:p>
                      <a:pPr algn="r"/>
                      <a:r>
                        <a:rPr lang="en-GB" sz="1700" b="1" dirty="0">
                          <a:latin typeface="Muli Regular"/>
                          <a:cs typeface="Muli Regular"/>
                        </a:rPr>
                        <a:t>&lt; 1 PB</a:t>
                      </a:r>
                    </a:p>
                  </a:txBody>
                  <a:tcPr marL="109728" marR="109728" marT="54864" marB="54864" anchor="ctr">
                    <a:lnB w="12700" cmpd="sng">
                      <a:noFill/>
                    </a:lnB>
                  </a:tcPr>
                </a:tc>
                <a:tc>
                  <a:txBody>
                    <a:bodyPr/>
                    <a:lstStyle/>
                    <a:p>
                      <a:pPr algn="r"/>
                      <a:r>
                        <a:rPr lang="en-GB" sz="1700" b="1" dirty="0">
                          <a:latin typeface="Muli Regular"/>
                          <a:cs typeface="Muli Regular"/>
                        </a:rPr>
                        <a:t>0</a:t>
                      </a:r>
                    </a:p>
                  </a:txBody>
                  <a:tcPr marL="109728" marR="109728" marT="54864" marB="54864" anchor="ctr">
                    <a:lnB w="12700" cmpd="sng">
                      <a:noFill/>
                    </a:lnB>
                  </a:tcPr>
                </a:tc>
                <a:extLst>
                  <a:ext uri="{0D108BD9-81ED-4DB2-BD59-A6C34878D82A}">
                    <a16:rowId xmlns:a16="http://schemas.microsoft.com/office/drawing/2014/main" val="85817682"/>
                  </a:ext>
                </a:extLst>
              </a:tr>
              <a:tr h="365760">
                <a:tc>
                  <a:txBody>
                    <a:bodyPr/>
                    <a:lstStyle/>
                    <a:p>
                      <a:r>
                        <a:rPr lang="en-GB" sz="1700" b="1" dirty="0">
                          <a:latin typeface="Muli Regular"/>
                          <a:cs typeface="Muli Regular"/>
                        </a:rPr>
                        <a:t>Data/year</a:t>
                      </a:r>
                      <a:r>
                        <a:rPr lang="en-GB" sz="1700" b="1" baseline="0" dirty="0">
                          <a:latin typeface="Muli Regular"/>
                          <a:cs typeface="Muli Regular"/>
                        </a:rPr>
                        <a:t> 2023</a:t>
                      </a:r>
                      <a:endParaRPr lang="en-GB" sz="1700" b="1" dirty="0">
                        <a:latin typeface="Muli Regular"/>
                        <a:cs typeface="Muli Regular"/>
                      </a:endParaRP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0.6 PB</a:t>
                      </a: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50 PB</a:t>
                      </a: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15 PB</a:t>
                      </a: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100 PB</a:t>
                      </a: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10 PB</a:t>
                      </a: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700" b="1" dirty="0">
                          <a:solidFill>
                            <a:srgbClr val="FF0000"/>
                          </a:solidFill>
                          <a:latin typeface="Muli Regular"/>
                          <a:cs typeface="Muli Regular"/>
                        </a:rPr>
                        <a:t>&lt;</a:t>
                      </a:r>
                      <a:r>
                        <a:rPr lang="en-GB" sz="1700" b="1" baseline="0" dirty="0">
                          <a:solidFill>
                            <a:srgbClr val="FF0000"/>
                          </a:solidFill>
                          <a:latin typeface="Muli Regular"/>
                          <a:cs typeface="Muli Regular"/>
                        </a:rPr>
                        <a:t> 1 PB</a:t>
                      </a:r>
                      <a:endParaRPr lang="en-GB" sz="1700" b="1" dirty="0">
                        <a:solidFill>
                          <a:srgbClr val="FF0000"/>
                        </a:solidFill>
                        <a:latin typeface="Muli Regular"/>
                        <a:cs typeface="Muli Regular"/>
                      </a:endParaRPr>
                    </a:p>
                  </a:txBody>
                  <a:tcPr marL="109728" marR="109728" marT="54864" marB="5486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16300255"/>
                  </a:ext>
                </a:extLst>
              </a:tr>
              <a:tr h="365760">
                <a:tc>
                  <a:txBody>
                    <a:bodyPr/>
                    <a:lstStyle/>
                    <a:p>
                      <a:r>
                        <a:rPr lang="en-GB" sz="1700" b="1" dirty="0">
                          <a:latin typeface="Muli Regular"/>
                          <a:cs typeface="Muli Regular"/>
                        </a:rPr>
                        <a:t>Data Policy 2018</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2011</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2016</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US" sz="1700" b="1" dirty="0">
                          <a:latin typeface="Muli Regular"/>
                          <a:cs typeface="Muli Regular"/>
                        </a:rPr>
                        <a:t>2014</a:t>
                      </a:r>
                      <a:r>
                        <a:rPr lang="en-US" sz="1700" b="0" dirty="0">
                          <a:latin typeface="Muli Regular"/>
                          <a:cs typeface="Muli Regular"/>
                        </a:rPr>
                        <a:t>(3/8)</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2017</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in </a:t>
                      </a:r>
                      <a:r>
                        <a:rPr lang="en-GB" sz="1700" b="1" dirty="0" err="1">
                          <a:latin typeface="Muli Regular"/>
                          <a:cs typeface="Muli Regular"/>
                        </a:rPr>
                        <a:t>prog</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2017</a:t>
                      </a:r>
                    </a:p>
                  </a:txBody>
                  <a:tcPr marL="109728" marR="109728" marT="54864" marB="54864"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34869907"/>
                  </a:ext>
                </a:extLst>
              </a:tr>
              <a:tr h="365760">
                <a:tc>
                  <a:txBody>
                    <a:bodyPr/>
                    <a:lstStyle/>
                    <a:p>
                      <a:r>
                        <a:rPr lang="en-GB" sz="1700" b="1" dirty="0">
                          <a:latin typeface="Muli Regular"/>
                          <a:cs typeface="Muli Regular"/>
                        </a:rPr>
                        <a:t>Data Policy 2023</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2011</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2016</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US" sz="1700" b="1" dirty="0">
                          <a:solidFill>
                            <a:srgbClr val="FF0000"/>
                          </a:solidFill>
                          <a:latin typeface="Muli Regular"/>
                          <a:cs typeface="Muli Regular"/>
                        </a:rPr>
                        <a:t>2019</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2017</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solidFill>
                            <a:srgbClr val="FF0000"/>
                          </a:solidFill>
                          <a:latin typeface="Muli Regular"/>
                          <a:cs typeface="Muli Regular"/>
                        </a:rPr>
                        <a:t>2019</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2017</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293575075"/>
                  </a:ext>
                </a:extLst>
              </a:tr>
              <a:tr h="365760">
                <a:tc>
                  <a:txBody>
                    <a:bodyPr/>
                    <a:lstStyle/>
                    <a:p>
                      <a:r>
                        <a:rPr lang="en-GB" sz="1700" b="1" dirty="0">
                          <a:latin typeface="Muli Regular"/>
                          <a:cs typeface="Muli Regular"/>
                        </a:rPr>
                        <a:t>Metadata catalogue 2018</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Local</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err="1">
                          <a:latin typeface="Muli Regular"/>
                          <a:cs typeface="Muli Regular"/>
                        </a:rPr>
                        <a:t>Icat</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Local</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err="1">
                          <a:latin typeface="Muli Regular"/>
                          <a:cs typeface="Muli Regular"/>
                        </a:rPr>
                        <a:t>myMdC</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No</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err="1">
                          <a:latin typeface="Muli Regular"/>
                          <a:cs typeface="Muli Regular"/>
                        </a:rPr>
                        <a:t>SciCat</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1524767"/>
                  </a:ext>
                </a:extLst>
              </a:tr>
              <a:tr h="365760">
                <a:tc>
                  <a:txBody>
                    <a:bodyPr/>
                    <a:lstStyle/>
                    <a:p>
                      <a:r>
                        <a:rPr lang="en-GB" sz="1700" b="1" dirty="0">
                          <a:latin typeface="Muli Regular"/>
                          <a:cs typeface="Muli Regular"/>
                        </a:rPr>
                        <a:t>Metadata</a:t>
                      </a:r>
                      <a:r>
                        <a:rPr lang="en-GB" sz="1700" b="1" baseline="0" dirty="0">
                          <a:latin typeface="Muli Regular"/>
                          <a:cs typeface="Muli Regular"/>
                        </a:rPr>
                        <a:t> catalogue 2023</a:t>
                      </a:r>
                      <a:endParaRPr lang="en-GB" sz="1700" b="1" dirty="0">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Local</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err="1">
                          <a:latin typeface="Muli Regular"/>
                          <a:cs typeface="Muli Regular"/>
                        </a:rPr>
                        <a:t>Icat</a:t>
                      </a:r>
                      <a:endParaRPr lang="en-GB" sz="1700" b="1" dirty="0">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err="1">
                          <a:solidFill>
                            <a:srgbClr val="FF0000"/>
                          </a:solidFill>
                          <a:latin typeface="Muli Regular"/>
                          <a:cs typeface="Muli Regular"/>
                        </a:rPr>
                        <a:t>Icat</a:t>
                      </a:r>
                      <a:endParaRPr lang="en-GB" sz="1700" b="1" dirty="0">
                        <a:solidFill>
                          <a:srgbClr val="FF0000"/>
                        </a:solidFill>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err="1">
                          <a:solidFill>
                            <a:schemeClr val="tx1"/>
                          </a:solidFill>
                          <a:latin typeface="Muli Regular"/>
                          <a:cs typeface="Muli Regular"/>
                        </a:rPr>
                        <a:t>myMdC</a:t>
                      </a:r>
                      <a:endParaRPr lang="en-GB" sz="1700" b="1" dirty="0">
                        <a:solidFill>
                          <a:schemeClr val="tx1"/>
                        </a:solidFill>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solidFill>
                            <a:srgbClr val="FF0000"/>
                          </a:solidFill>
                          <a:latin typeface="Muli Regular"/>
                          <a:cs typeface="Muli Regular"/>
                        </a:rPr>
                        <a:t>[TBD]</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err="1">
                          <a:latin typeface="Muli Regular"/>
                          <a:cs typeface="Muli Regular"/>
                        </a:rPr>
                        <a:t>SciCat</a:t>
                      </a:r>
                      <a:endParaRPr lang="en-GB" sz="1700" b="1" dirty="0">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748907972"/>
                  </a:ext>
                </a:extLst>
              </a:tr>
              <a:tr h="365760">
                <a:tc>
                  <a:txBody>
                    <a:bodyPr/>
                    <a:lstStyle/>
                    <a:p>
                      <a:r>
                        <a:rPr lang="en-GB" sz="1700" b="1" dirty="0">
                          <a:latin typeface="Muli Regular"/>
                          <a:cs typeface="Muli Regular"/>
                        </a:rPr>
                        <a:t>Metadata definition</a:t>
                      </a:r>
                      <a:r>
                        <a:rPr lang="en-GB" sz="1700" b="1" baseline="0" dirty="0">
                          <a:latin typeface="Muli Regular"/>
                          <a:cs typeface="Muli Regular"/>
                        </a:rPr>
                        <a:t> 2018</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Nexus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Nexus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custom</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err="1">
                          <a:latin typeface="Muli Regular"/>
                          <a:cs typeface="Muli Regular"/>
                        </a:rPr>
                        <a:t>myMdC</a:t>
                      </a:r>
                      <a:endParaRPr lang="en-GB" sz="1700" b="1" dirty="0">
                        <a:latin typeface="Muli Regular"/>
                        <a:cs typeface="Muli Regular"/>
                      </a:endParaRP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Nexus</a:t>
                      </a:r>
                    </a:p>
                  </a:txBody>
                  <a:tcPr marL="109728" marR="109728" marT="54864" marB="54864"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0031420"/>
                  </a:ext>
                </a:extLst>
              </a:tr>
              <a:tr h="365760">
                <a:tc>
                  <a:txBody>
                    <a:bodyPr/>
                    <a:lstStyle/>
                    <a:p>
                      <a:r>
                        <a:rPr lang="en-GB" sz="1700" b="1" dirty="0">
                          <a:latin typeface="Muli Regular"/>
                          <a:cs typeface="Muli Regular"/>
                        </a:rPr>
                        <a:t>Metadata</a:t>
                      </a:r>
                      <a:r>
                        <a:rPr lang="en-GB" sz="1700" b="1" baseline="0" dirty="0">
                          <a:latin typeface="Muli Regular"/>
                          <a:cs typeface="Muli Regular"/>
                        </a:rPr>
                        <a:t> definition 2023</a:t>
                      </a:r>
                      <a:endParaRPr lang="en-GB" sz="1700" b="1" dirty="0">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700" b="1" dirty="0">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700" b="1" dirty="0">
                          <a:solidFill>
                            <a:srgbClr val="FF0000"/>
                          </a:solidFill>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700" b="1" dirty="0">
                          <a:solidFill>
                            <a:srgbClr val="FF0000"/>
                          </a:solidFill>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700" b="1" dirty="0">
                          <a:solidFill>
                            <a:srgbClr val="FF0000"/>
                          </a:solidFill>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700" b="1" dirty="0">
                          <a:latin typeface="Muli Regular"/>
                          <a:cs typeface="Muli Regular"/>
                        </a:rPr>
                        <a:t>Nexus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35626362"/>
                  </a:ext>
                </a:extLst>
              </a:tr>
              <a:tr h="365760">
                <a:tc>
                  <a:txBody>
                    <a:bodyPr/>
                    <a:lstStyle/>
                    <a:p>
                      <a:r>
                        <a:rPr lang="en-GB" sz="1700" b="1" dirty="0">
                          <a:latin typeface="Muli Regular"/>
                          <a:cs typeface="Muli Regular"/>
                        </a:rPr>
                        <a:t>DOI 2018</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yes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yes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no</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yes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no</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r"/>
                      <a:r>
                        <a:rPr lang="en-GB" sz="1700" b="1" dirty="0">
                          <a:latin typeface="Muli Regular"/>
                          <a:cs typeface="Muli Regular"/>
                        </a:rPr>
                        <a:t>yes</a:t>
                      </a:r>
                    </a:p>
                  </a:txBody>
                  <a:tcPr marL="109728" marR="109728" marT="54864" marB="54864"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564716"/>
                  </a:ext>
                </a:extLst>
              </a:tr>
              <a:tr h="365760">
                <a:tc>
                  <a:txBody>
                    <a:bodyPr/>
                    <a:lstStyle/>
                    <a:p>
                      <a:r>
                        <a:rPr lang="en-GB" sz="1700" b="1" dirty="0">
                          <a:latin typeface="Muli Regular"/>
                          <a:cs typeface="Muli Regular"/>
                        </a:rPr>
                        <a:t>DOI 2023</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solidFill>
                            <a:srgbClr val="FF0000"/>
                          </a:solidFill>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solidFill>
                            <a:srgbClr val="FF0000"/>
                          </a:solidFill>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700" b="1" dirty="0">
                          <a:latin typeface="Muli Regular"/>
                          <a:cs typeface="Muli Regular"/>
                        </a:rPr>
                        <a:t>yes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228516779"/>
                  </a:ext>
                </a:extLst>
              </a:tr>
            </a:tbl>
          </a:graphicData>
        </a:graphic>
      </p:graphicFrame>
      <p:sp>
        <p:nvSpPr>
          <p:cNvPr id="4"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7"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Title 7"/>
          <p:cNvSpPr txBox="1">
            <a:spLocks/>
          </p:cNvSpPr>
          <p:nvPr/>
        </p:nvSpPr>
        <p:spPr>
          <a:xfrm>
            <a:off x="457200" y="228600"/>
            <a:ext cx="10668000"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pPr algn="l"/>
            <a:r>
              <a:rPr lang="en-US" sz="4000" kern="0" dirty="0" err="1">
                <a:solidFill>
                  <a:srgbClr val="A34773"/>
                </a:solidFill>
                <a:latin typeface="Muli Black"/>
                <a:cs typeface="Muli Black"/>
              </a:rPr>
              <a:t>PaNOSC</a:t>
            </a:r>
            <a:r>
              <a:rPr lang="en-US" sz="4000" kern="0" dirty="0">
                <a:solidFill>
                  <a:srgbClr val="A34773"/>
                </a:solidFill>
                <a:latin typeface="Muli Black"/>
                <a:cs typeface="Muli Black"/>
              </a:rPr>
              <a:t> KPIs</a:t>
            </a:r>
          </a:p>
        </p:txBody>
      </p:sp>
    </p:spTree>
    <p:extLst>
      <p:ext uri="{BB962C8B-B14F-4D97-AF65-F5344CB8AC3E}">
        <p14:creationId xmlns:p14="http://schemas.microsoft.com/office/powerpoint/2010/main" val="2347064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15"/>
          <p:cNvGraphicFramePr>
            <a:graphicFrameLocks/>
          </p:cNvGraphicFramePr>
          <p:nvPr>
            <p:extLst>
              <p:ext uri="{D42A27DB-BD31-4B8C-83A1-F6EECF244321}">
                <p14:modId xmlns:p14="http://schemas.microsoft.com/office/powerpoint/2010/main" val="2129692848"/>
              </p:ext>
            </p:extLst>
          </p:nvPr>
        </p:nvGraphicFramePr>
        <p:xfrm>
          <a:off x="762000" y="1371600"/>
          <a:ext cx="10369296" cy="4431792"/>
        </p:xfrm>
        <a:graphic>
          <a:graphicData uri="http://schemas.openxmlformats.org/drawingml/2006/table">
            <a:tbl>
              <a:tblPr firstRow="1" bandRow="1">
                <a:tableStyleId>{21E4AEA4-8DFA-4A89-87EB-49C32662AFE0}</a:tableStyleId>
              </a:tblPr>
              <a:tblGrid>
                <a:gridCol w="2592432">
                  <a:extLst>
                    <a:ext uri="{9D8B030D-6E8A-4147-A177-3AD203B41FA5}">
                      <a16:colId xmlns:a16="http://schemas.microsoft.com/office/drawing/2014/main" val="3631395452"/>
                    </a:ext>
                  </a:extLst>
                </a:gridCol>
                <a:gridCol w="1036915">
                  <a:extLst>
                    <a:ext uri="{9D8B030D-6E8A-4147-A177-3AD203B41FA5}">
                      <a16:colId xmlns:a16="http://schemas.microsoft.com/office/drawing/2014/main" val="3784366310"/>
                    </a:ext>
                  </a:extLst>
                </a:gridCol>
                <a:gridCol w="1528999">
                  <a:extLst>
                    <a:ext uri="{9D8B030D-6E8A-4147-A177-3AD203B41FA5}">
                      <a16:colId xmlns:a16="http://schemas.microsoft.com/office/drawing/2014/main" val="83051728"/>
                    </a:ext>
                  </a:extLst>
                </a:gridCol>
                <a:gridCol w="1236108">
                  <a:extLst>
                    <a:ext uri="{9D8B030D-6E8A-4147-A177-3AD203B41FA5}">
                      <a16:colId xmlns:a16="http://schemas.microsoft.com/office/drawing/2014/main" val="1631644506"/>
                    </a:ext>
                  </a:extLst>
                </a:gridCol>
                <a:gridCol w="1502772">
                  <a:extLst>
                    <a:ext uri="{9D8B030D-6E8A-4147-A177-3AD203B41FA5}">
                      <a16:colId xmlns:a16="http://schemas.microsoft.com/office/drawing/2014/main" val="4291135528"/>
                    </a:ext>
                  </a:extLst>
                </a:gridCol>
                <a:gridCol w="1089516">
                  <a:extLst>
                    <a:ext uri="{9D8B030D-6E8A-4147-A177-3AD203B41FA5}">
                      <a16:colId xmlns:a16="http://schemas.microsoft.com/office/drawing/2014/main" val="4118314918"/>
                    </a:ext>
                  </a:extLst>
                </a:gridCol>
                <a:gridCol w="1382554">
                  <a:extLst>
                    <a:ext uri="{9D8B030D-6E8A-4147-A177-3AD203B41FA5}">
                      <a16:colId xmlns:a16="http://schemas.microsoft.com/office/drawing/2014/main" val="975948819"/>
                    </a:ext>
                  </a:extLst>
                </a:gridCol>
              </a:tblGrid>
              <a:tr h="438912">
                <a:tc>
                  <a:txBody>
                    <a:bodyPr/>
                    <a:lstStyle/>
                    <a:p>
                      <a:r>
                        <a:rPr lang="en-US" sz="2200" dirty="0">
                          <a:latin typeface="Muli Regular"/>
                          <a:cs typeface="Muli Regular"/>
                        </a:rPr>
                        <a:t>   </a:t>
                      </a:r>
                    </a:p>
                  </a:txBody>
                  <a:tcPr marL="109728" marR="109728" marT="54864" marB="54864">
                    <a:solidFill>
                      <a:schemeClr val="accent1"/>
                    </a:solidFill>
                  </a:tcPr>
                </a:tc>
                <a:tc>
                  <a:txBody>
                    <a:bodyPr/>
                    <a:lstStyle/>
                    <a:p>
                      <a:pPr algn="ctr"/>
                      <a:r>
                        <a:rPr lang="en-US" sz="2200" dirty="0">
                          <a:latin typeface="Muli Regular"/>
                          <a:cs typeface="Muli Regular"/>
                        </a:rPr>
                        <a:t>ILL</a:t>
                      </a:r>
                    </a:p>
                  </a:txBody>
                  <a:tcPr marL="109728" marR="109728" marT="54864" marB="54864">
                    <a:solidFill>
                      <a:schemeClr val="accent1"/>
                    </a:solidFill>
                  </a:tcPr>
                </a:tc>
                <a:tc>
                  <a:txBody>
                    <a:bodyPr/>
                    <a:lstStyle/>
                    <a:p>
                      <a:pPr algn="ctr"/>
                      <a:r>
                        <a:rPr lang="en-US" sz="2200" dirty="0">
                          <a:latin typeface="Muli Regular"/>
                          <a:cs typeface="Muli Regular"/>
                        </a:rPr>
                        <a:t>ESRF</a:t>
                      </a:r>
                    </a:p>
                  </a:txBody>
                  <a:tcPr marL="109728" marR="109728" marT="54864" marB="54864">
                    <a:solidFill>
                      <a:schemeClr val="accent1"/>
                    </a:solidFill>
                  </a:tcPr>
                </a:tc>
                <a:tc>
                  <a:txBody>
                    <a:bodyPr/>
                    <a:lstStyle/>
                    <a:p>
                      <a:pPr algn="ctr"/>
                      <a:r>
                        <a:rPr lang="en-US" sz="2200" dirty="0">
                          <a:latin typeface="Muli Regular"/>
                          <a:cs typeface="Muli Regular"/>
                        </a:rPr>
                        <a:t>CERIC</a:t>
                      </a:r>
                    </a:p>
                  </a:txBody>
                  <a:tcPr marL="109728" marR="109728" marT="54864" marB="54864">
                    <a:solidFill>
                      <a:schemeClr val="accent1"/>
                    </a:solidFill>
                  </a:tcPr>
                </a:tc>
                <a:tc>
                  <a:txBody>
                    <a:bodyPr/>
                    <a:lstStyle/>
                    <a:p>
                      <a:pPr algn="ctr"/>
                      <a:r>
                        <a:rPr lang="en-US" sz="2200" dirty="0">
                          <a:latin typeface="Muli Regular"/>
                          <a:cs typeface="Muli Regular"/>
                        </a:rPr>
                        <a:t>XFEL</a:t>
                      </a:r>
                    </a:p>
                  </a:txBody>
                  <a:tcPr marL="109728" marR="109728" marT="54864" marB="54864">
                    <a:solidFill>
                      <a:schemeClr val="accent1"/>
                    </a:solidFill>
                  </a:tcPr>
                </a:tc>
                <a:tc>
                  <a:txBody>
                    <a:bodyPr/>
                    <a:lstStyle/>
                    <a:p>
                      <a:pPr algn="ctr"/>
                      <a:r>
                        <a:rPr lang="en-US" sz="2200" dirty="0">
                          <a:latin typeface="Muli Regular"/>
                          <a:cs typeface="Muli Regular"/>
                        </a:rPr>
                        <a:t>ELI</a:t>
                      </a:r>
                    </a:p>
                  </a:txBody>
                  <a:tcPr marL="109728" marR="109728" marT="54864" marB="54864">
                    <a:solidFill>
                      <a:schemeClr val="accent1"/>
                    </a:solidFill>
                  </a:tcPr>
                </a:tc>
                <a:tc>
                  <a:txBody>
                    <a:bodyPr/>
                    <a:lstStyle/>
                    <a:p>
                      <a:pPr algn="ctr"/>
                      <a:r>
                        <a:rPr lang="en-US" sz="2200" dirty="0">
                          <a:latin typeface="Muli Regular"/>
                          <a:cs typeface="Muli Regular"/>
                        </a:rPr>
                        <a:t>ESS</a:t>
                      </a:r>
                    </a:p>
                  </a:txBody>
                  <a:tcPr marL="109728" marR="109728" marT="54864" marB="54864">
                    <a:solidFill>
                      <a:schemeClr val="accent1"/>
                    </a:solidFill>
                  </a:tcPr>
                </a:tc>
                <a:extLst>
                  <a:ext uri="{0D108BD9-81ED-4DB2-BD59-A6C34878D82A}">
                    <a16:rowId xmlns:a16="http://schemas.microsoft.com/office/drawing/2014/main" val="1127228207"/>
                  </a:ext>
                </a:extLst>
              </a:tr>
              <a:tr h="365760">
                <a:tc>
                  <a:txBody>
                    <a:bodyPr/>
                    <a:lstStyle/>
                    <a:p>
                      <a:r>
                        <a:rPr lang="en-GB" sz="1700" b="1" dirty="0">
                          <a:latin typeface="Muli Regular"/>
                          <a:cs typeface="Muli Regular"/>
                        </a:rPr>
                        <a:t>Open Data 2018</a:t>
                      </a:r>
                    </a:p>
                  </a:txBody>
                  <a:tcPr marL="109728" marR="109728" marT="54864" marB="54864" anchor="ctr"/>
                </a:tc>
                <a:tc>
                  <a:txBody>
                    <a:bodyPr/>
                    <a:lstStyle/>
                    <a:p>
                      <a:pPr algn="ctr"/>
                      <a:r>
                        <a:rPr lang="en-GB" sz="1700" b="1" dirty="0">
                          <a:latin typeface="Muli Regular"/>
                          <a:cs typeface="Muli Regular"/>
                        </a:rPr>
                        <a:t>100s</a:t>
                      </a:r>
                    </a:p>
                  </a:txBody>
                  <a:tcPr marL="109728" marR="109728" marT="54864" marB="54864" anchor="ctr"/>
                </a:tc>
                <a:tc>
                  <a:txBody>
                    <a:bodyPr/>
                    <a:lstStyle/>
                    <a:p>
                      <a:pPr algn="ctr"/>
                      <a:r>
                        <a:rPr lang="en-GB" sz="1700" b="1" dirty="0">
                          <a:latin typeface="Muli Regular"/>
                          <a:cs typeface="Muli Regular"/>
                        </a:rPr>
                        <a:t>2</a:t>
                      </a:r>
                    </a:p>
                  </a:txBody>
                  <a:tcPr marL="109728" marR="109728" marT="54864" marB="54864" anchor="ctr"/>
                </a:tc>
                <a:tc>
                  <a:txBody>
                    <a:bodyPr/>
                    <a:lstStyle/>
                    <a:p>
                      <a:pPr algn="ctr"/>
                      <a:r>
                        <a:rPr lang="en-GB" sz="1700" b="1" dirty="0">
                          <a:latin typeface="Muli Regular"/>
                          <a:cs typeface="Muli Regular"/>
                        </a:rPr>
                        <a:t>0</a:t>
                      </a:r>
                    </a:p>
                  </a:txBody>
                  <a:tcPr marL="109728" marR="109728" marT="54864" marB="54864" anchor="ctr"/>
                </a:tc>
                <a:tc>
                  <a:txBody>
                    <a:bodyPr/>
                    <a:lstStyle/>
                    <a:p>
                      <a:pPr algn="ctr"/>
                      <a:r>
                        <a:rPr lang="en-GB" sz="1700" b="1" dirty="0">
                          <a:latin typeface="Muli Regular"/>
                          <a:cs typeface="Muli Regular"/>
                        </a:rPr>
                        <a:t>10s</a:t>
                      </a:r>
                    </a:p>
                  </a:txBody>
                  <a:tcPr marL="109728" marR="109728" marT="54864" marB="54864" anchor="ctr"/>
                </a:tc>
                <a:tc>
                  <a:txBody>
                    <a:bodyPr/>
                    <a:lstStyle/>
                    <a:p>
                      <a:pPr algn="ctr"/>
                      <a:r>
                        <a:rPr lang="en-GB" sz="1700" b="1" dirty="0">
                          <a:latin typeface="Muli Regular"/>
                          <a:cs typeface="Muli Regular"/>
                        </a:rPr>
                        <a:t>0</a:t>
                      </a:r>
                    </a:p>
                  </a:txBody>
                  <a:tcPr marL="109728" marR="109728" marT="54864" marB="54864" anchor="ctr"/>
                </a:tc>
                <a:tc>
                  <a:txBody>
                    <a:bodyPr/>
                    <a:lstStyle/>
                    <a:p>
                      <a:pPr algn="ctr"/>
                      <a:r>
                        <a:rPr lang="en-GB" sz="1700" b="1" dirty="0">
                          <a:latin typeface="Muli Regular"/>
                          <a:cs typeface="Muli Regular"/>
                        </a:rPr>
                        <a:t>0</a:t>
                      </a:r>
                    </a:p>
                  </a:txBody>
                  <a:tcPr marL="109728" marR="109728" marT="54864" marB="54864" anchor="ctr"/>
                </a:tc>
                <a:extLst>
                  <a:ext uri="{0D108BD9-81ED-4DB2-BD59-A6C34878D82A}">
                    <a16:rowId xmlns:a16="http://schemas.microsoft.com/office/drawing/2014/main" val="3238640563"/>
                  </a:ext>
                </a:extLst>
              </a:tr>
              <a:tr h="365760">
                <a:tc>
                  <a:txBody>
                    <a:bodyPr/>
                    <a:lstStyle/>
                    <a:p>
                      <a:r>
                        <a:rPr lang="en-GB" sz="1700" b="1" dirty="0">
                          <a:latin typeface="Muli Regular"/>
                          <a:cs typeface="Muli Regular"/>
                        </a:rPr>
                        <a:t>Open Data 2023</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latin typeface="Muli Regular"/>
                          <a:cs typeface="Muli Regular"/>
                        </a:rPr>
                        <a:t>1000s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latin typeface="Muli Regular"/>
                          <a:cs typeface="Muli Regular"/>
                        </a:rPr>
                        <a:t>1000s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solidFill>
                            <a:srgbClr val="FF0000"/>
                          </a:solidFill>
                          <a:latin typeface="Muli Regular"/>
                          <a:cs typeface="Muli Regular"/>
                        </a:rPr>
                        <a:t>100s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latin typeface="Muli Regular"/>
                          <a:cs typeface="Muli Regular"/>
                        </a:rPr>
                        <a:t>1000s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solidFill>
                            <a:srgbClr val="FF0000"/>
                          </a:solidFill>
                          <a:latin typeface="Muli Regular"/>
                          <a:cs typeface="Muli Regular"/>
                        </a:rPr>
                        <a:t>100s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latin typeface="Muli Regular"/>
                          <a:cs typeface="Muli Regular"/>
                        </a:rPr>
                        <a:t>10s</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556837927"/>
                  </a:ext>
                </a:extLst>
              </a:tr>
              <a:tr h="365760">
                <a:tc>
                  <a:txBody>
                    <a:bodyPr/>
                    <a:lstStyle/>
                    <a:p>
                      <a:r>
                        <a:rPr lang="en-GB" sz="1700" b="1" dirty="0">
                          <a:latin typeface="Muli Regular"/>
                          <a:cs typeface="Muli Regular"/>
                        </a:rPr>
                        <a:t>Data Services 2018</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Pilot</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In progress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Remote</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In progress</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a:t>
                      </a:r>
                    </a:p>
                  </a:txBody>
                  <a:tcPr marL="109728" marR="109728" marT="54864" marB="54864" anchor="ctr">
                    <a:lnT w="12700" cap="flat" cmpd="sng" algn="ctr">
                      <a:solidFill>
                        <a:schemeClr val="tx1"/>
                      </a:solidFill>
                      <a:prstDash val="solid"/>
                      <a:round/>
                      <a:headEnd type="none" w="med" len="med"/>
                      <a:tailEnd type="none" w="med" len="med"/>
                    </a:lnT>
                  </a:tcPr>
                </a:tc>
                <a:tc>
                  <a:txBody>
                    <a:bodyPr/>
                    <a:lstStyle/>
                    <a:p>
                      <a:pPr algn="ctr"/>
                      <a:r>
                        <a:rPr lang="en-GB" sz="1700" b="1" dirty="0">
                          <a:latin typeface="Muli Regular"/>
                          <a:cs typeface="Muli Regular"/>
                        </a:rPr>
                        <a:t>In progress</a:t>
                      </a:r>
                    </a:p>
                  </a:txBody>
                  <a:tcPr marL="109728" marR="109728" marT="54864" marB="54864"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6800945"/>
                  </a:ext>
                </a:extLst>
              </a:tr>
              <a:tr h="365760">
                <a:tc>
                  <a:txBody>
                    <a:bodyPr/>
                    <a:lstStyle/>
                    <a:p>
                      <a:r>
                        <a:rPr lang="en-GB" sz="1700" b="1" dirty="0">
                          <a:latin typeface="Muli Regular"/>
                          <a:cs typeface="Muli Regular"/>
                        </a:rPr>
                        <a:t>Data Services</a:t>
                      </a:r>
                      <a:r>
                        <a:rPr lang="en-GB" sz="1700" b="1" baseline="0" dirty="0">
                          <a:latin typeface="Muli Regular"/>
                          <a:cs typeface="Muli Regular"/>
                        </a:rPr>
                        <a:t> 2023</a:t>
                      </a:r>
                      <a:endParaRPr lang="en-GB" sz="1700" b="1" dirty="0">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solidFill>
                            <a:srgbClr val="FF0000"/>
                          </a:solidFill>
                          <a:latin typeface="Muli Regular"/>
                          <a:cs typeface="Muli Regular"/>
                        </a:rPr>
                        <a:t>Desktop</a:t>
                      </a:r>
                      <a:r>
                        <a:rPr lang="en-GB" sz="1700" b="1" baseline="0" dirty="0">
                          <a:solidFill>
                            <a:srgbClr val="FF0000"/>
                          </a:solidFill>
                          <a:latin typeface="Muli Regular"/>
                          <a:cs typeface="Muli Regular"/>
                        </a:rPr>
                        <a:t> </a:t>
                      </a:r>
                      <a:r>
                        <a:rPr lang="en-GB" sz="1700" b="1" baseline="0" dirty="0" err="1">
                          <a:solidFill>
                            <a:srgbClr val="FF0000"/>
                          </a:solidFill>
                          <a:latin typeface="Muli Regular"/>
                          <a:cs typeface="Muli Regular"/>
                        </a:rPr>
                        <a:t>Jupyter</a:t>
                      </a:r>
                      <a:endParaRPr lang="en-GB" sz="1700" b="1" dirty="0">
                        <a:solidFill>
                          <a:srgbClr val="FF0000"/>
                        </a:solidFill>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err="1">
                          <a:solidFill>
                            <a:srgbClr val="FF0000"/>
                          </a:solidFill>
                          <a:latin typeface="Muli Regular"/>
                          <a:cs typeface="Muli Regular"/>
                        </a:rPr>
                        <a:t>Jupyter</a:t>
                      </a:r>
                      <a:r>
                        <a:rPr lang="en-GB" sz="1700" b="1" dirty="0">
                          <a:solidFill>
                            <a:srgbClr val="FF0000"/>
                          </a:solidFill>
                          <a:latin typeface="Muli Regular"/>
                          <a:cs typeface="Muli Regular"/>
                        </a:rPr>
                        <a:t> Desktop</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err="1">
                          <a:solidFill>
                            <a:srgbClr val="FF0000"/>
                          </a:solidFill>
                          <a:latin typeface="Muli Regular"/>
                          <a:cs typeface="Muli Regular"/>
                        </a:rPr>
                        <a:t>Jupyter</a:t>
                      </a:r>
                      <a:endParaRPr lang="en-GB" sz="1700" b="1" dirty="0">
                        <a:solidFill>
                          <a:srgbClr val="FF0000"/>
                        </a:solidFill>
                        <a:latin typeface="Muli Regular"/>
                        <a:cs typeface="Muli Regular"/>
                      </a:endParaRPr>
                    </a:p>
                    <a:p>
                      <a:pPr algn="ctr"/>
                      <a:r>
                        <a:rPr lang="en-GB" sz="1700" b="1" dirty="0">
                          <a:solidFill>
                            <a:srgbClr val="FF0000"/>
                          </a:solidFill>
                          <a:latin typeface="Muli Regular"/>
                          <a:cs typeface="Muli Regular"/>
                        </a:rPr>
                        <a:t>Desktop</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err="1">
                          <a:solidFill>
                            <a:srgbClr val="FF0000"/>
                          </a:solidFill>
                          <a:latin typeface="Muli Regular"/>
                          <a:cs typeface="Muli Regular"/>
                        </a:rPr>
                        <a:t>Jupyter</a:t>
                      </a:r>
                      <a:r>
                        <a:rPr lang="en-GB" sz="1700" b="1" baseline="0" dirty="0">
                          <a:solidFill>
                            <a:srgbClr val="FF0000"/>
                          </a:solidFill>
                          <a:latin typeface="Muli Regular"/>
                          <a:cs typeface="Muli Regular"/>
                        </a:rPr>
                        <a:t> Desktop</a:t>
                      </a:r>
                      <a:endParaRPr lang="en-GB" sz="1700" b="1" dirty="0">
                        <a:solidFill>
                          <a:srgbClr val="FF0000"/>
                        </a:solidFill>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a:solidFill>
                            <a:srgbClr val="FF0000"/>
                          </a:solidFill>
                          <a:latin typeface="Muli Regular"/>
                          <a:cs typeface="Muli Regular"/>
                        </a:rPr>
                        <a:t>Desktop</a:t>
                      </a:r>
                    </a:p>
                    <a:p>
                      <a:pPr algn="ctr"/>
                      <a:r>
                        <a:rPr lang="en-GB" sz="1700" b="1" dirty="0" err="1">
                          <a:solidFill>
                            <a:srgbClr val="FF0000"/>
                          </a:solidFill>
                          <a:latin typeface="Muli Regular"/>
                          <a:cs typeface="Muli Regular"/>
                        </a:rPr>
                        <a:t>Jupyter</a:t>
                      </a:r>
                      <a:endParaRPr lang="en-GB" sz="1700" b="1" dirty="0">
                        <a:solidFill>
                          <a:srgbClr val="FF0000"/>
                        </a:solidFill>
                        <a:latin typeface="Muli Regular"/>
                        <a:cs typeface="Muli Regular"/>
                      </a:endParaRP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700" b="1" dirty="0" err="1">
                          <a:solidFill>
                            <a:srgbClr val="FF0000"/>
                          </a:solidFill>
                          <a:latin typeface="Muli Regular"/>
                          <a:cs typeface="Muli Regular"/>
                        </a:rPr>
                        <a:t>Jupyter</a:t>
                      </a:r>
                      <a:endParaRPr lang="en-GB" sz="1700" b="1" dirty="0">
                        <a:solidFill>
                          <a:srgbClr val="FF0000"/>
                        </a:solidFill>
                        <a:latin typeface="Muli Regular"/>
                        <a:cs typeface="Muli Regular"/>
                      </a:endParaRPr>
                    </a:p>
                    <a:p>
                      <a:pPr algn="ctr"/>
                      <a:r>
                        <a:rPr lang="en-GB" sz="1700" b="1" dirty="0">
                          <a:solidFill>
                            <a:srgbClr val="FF0000"/>
                          </a:solidFill>
                          <a:latin typeface="Muli Regular"/>
                          <a:cs typeface="Muli Regular"/>
                        </a:rPr>
                        <a:t>Desktop</a:t>
                      </a:r>
                    </a:p>
                  </a:txBody>
                  <a:tcPr marL="109728" marR="109728" marT="54864" marB="54864"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455145878"/>
                  </a:ext>
                </a:extLst>
              </a:tr>
              <a:tr h="365760">
                <a:tc>
                  <a:txBody>
                    <a:bodyPr/>
                    <a:lstStyle/>
                    <a:p>
                      <a:r>
                        <a:rPr lang="en-US" sz="1700" b="1" dirty="0">
                          <a:latin typeface="Muli Regular"/>
                          <a:cs typeface="Muli Regular"/>
                        </a:rPr>
                        <a:t>Common data API 2018</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 </a:t>
                      </a:r>
                    </a:p>
                  </a:txBody>
                  <a:tcPr marL="109728" marR="109728" marT="54864" marB="54864">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0010008"/>
                  </a:ext>
                </a:extLst>
              </a:tr>
              <a:tr h="365760">
                <a:tc>
                  <a:txBody>
                    <a:bodyPr/>
                    <a:lstStyle/>
                    <a:p>
                      <a:r>
                        <a:rPr lang="en-US" sz="1700" b="1" dirty="0">
                          <a:latin typeface="Muli Regular"/>
                          <a:cs typeface="Muli Regular"/>
                        </a:rPr>
                        <a:t>Common</a:t>
                      </a:r>
                      <a:r>
                        <a:rPr lang="en-US" sz="1700" b="1" baseline="0" dirty="0">
                          <a:latin typeface="Muli Regular"/>
                          <a:cs typeface="Muli Regular"/>
                        </a:rPr>
                        <a:t> data API 2023</a:t>
                      </a:r>
                      <a:endParaRPr lang="en-US" sz="1700" b="1" dirty="0">
                        <a:latin typeface="Muli Regular"/>
                        <a:cs typeface="Muli Regular"/>
                      </a:endParaRP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498106284"/>
                  </a:ext>
                </a:extLst>
              </a:tr>
              <a:tr h="365760">
                <a:tc>
                  <a:txBody>
                    <a:bodyPr/>
                    <a:lstStyle/>
                    <a:p>
                      <a:r>
                        <a:rPr lang="en-US" sz="1700" b="1" dirty="0">
                          <a:latin typeface="Muli Regular"/>
                          <a:cs typeface="Muli Regular"/>
                        </a:rPr>
                        <a:t>User</a:t>
                      </a:r>
                      <a:r>
                        <a:rPr lang="en-US" sz="1700" b="1" baseline="0" dirty="0">
                          <a:latin typeface="Muli Regular"/>
                          <a:cs typeface="Muli Regular"/>
                        </a:rPr>
                        <a:t> training 2018</a:t>
                      </a:r>
                      <a:endParaRPr lang="en-US" sz="1700" b="1" dirty="0">
                        <a:latin typeface="Muli Regular"/>
                        <a:cs typeface="Muli Regular"/>
                      </a:endParaRP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tc>
                  <a:txBody>
                    <a:bodyPr/>
                    <a:lstStyle/>
                    <a:p>
                      <a:pPr algn="ctr"/>
                      <a:r>
                        <a:rPr lang="en-US" sz="1700" b="1" dirty="0">
                          <a:latin typeface="Muli Regular"/>
                          <a:cs typeface="Muli Regular"/>
                        </a:rPr>
                        <a:t>No</a:t>
                      </a:r>
                    </a:p>
                  </a:txBody>
                  <a:tcPr marL="109728" marR="109728" marT="54864" marB="54864">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4521146"/>
                  </a:ext>
                </a:extLst>
              </a:tr>
              <a:tr h="365760">
                <a:tc>
                  <a:txBody>
                    <a:bodyPr/>
                    <a:lstStyle/>
                    <a:p>
                      <a:r>
                        <a:rPr lang="en-US" sz="1700" b="1" dirty="0">
                          <a:latin typeface="Muli Regular"/>
                          <a:cs typeface="Muli Regular"/>
                        </a:rPr>
                        <a:t>User</a:t>
                      </a:r>
                      <a:r>
                        <a:rPr lang="en-US" sz="1700" b="1" baseline="0" dirty="0">
                          <a:latin typeface="Muli Regular"/>
                          <a:cs typeface="Muli Regular"/>
                        </a:rPr>
                        <a:t> training 2023</a:t>
                      </a:r>
                      <a:endParaRPr lang="en-US" sz="1700" b="1" dirty="0">
                        <a:latin typeface="Muli Regular"/>
                        <a:cs typeface="Muli Regular"/>
                      </a:endParaRP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700" b="1" dirty="0">
                          <a:solidFill>
                            <a:srgbClr val="FF0000"/>
                          </a:solidFill>
                          <a:latin typeface="Muli Regular"/>
                          <a:cs typeface="Muli Regular"/>
                        </a:rPr>
                        <a:t>Yes</a:t>
                      </a:r>
                    </a:p>
                  </a:txBody>
                  <a:tcPr marL="109728" marR="109728" marT="54864" marB="54864">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876024653"/>
                  </a:ext>
                </a:extLst>
              </a:tr>
            </a:tbl>
          </a:graphicData>
        </a:graphic>
      </p:graphicFrame>
      <p:sp>
        <p:nvSpPr>
          <p:cNvPr id="5"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7"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Title 7"/>
          <p:cNvSpPr txBox="1">
            <a:spLocks/>
          </p:cNvSpPr>
          <p:nvPr/>
        </p:nvSpPr>
        <p:spPr>
          <a:xfrm>
            <a:off x="457200" y="228600"/>
            <a:ext cx="10668000"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pPr algn="l"/>
            <a:r>
              <a:rPr lang="en-US" sz="4000" kern="0" dirty="0" err="1">
                <a:solidFill>
                  <a:srgbClr val="A34773"/>
                </a:solidFill>
                <a:latin typeface="Muli Black"/>
                <a:cs typeface="Muli Black"/>
              </a:rPr>
              <a:t>PaNOSC</a:t>
            </a:r>
            <a:r>
              <a:rPr lang="en-US" sz="4000" kern="0" dirty="0">
                <a:solidFill>
                  <a:srgbClr val="A34773"/>
                </a:solidFill>
                <a:latin typeface="Muli Black"/>
                <a:cs typeface="Muli Black"/>
              </a:rPr>
              <a:t> KPIs</a:t>
            </a:r>
          </a:p>
        </p:txBody>
      </p:sp>
    </p:spTree>
    <p:extLst>
      <p:ext uri="{BB962C8B-B14F-4D97-AF65-F5344CB8AC3E}">
        <p14:creationId xmlns:p14="http://schemas.microsoft.com/office/powerpoint/2010/main" val="2657675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04800" y="228600"/>
            <a:ext cx="2590800" cy="1230313"/>
          </a:xfrm>
        </p:spPr>
        <p:txBody>
          <a:bodyPr/>
          <a:lstStyle/>
          <a:p>
            <a:pPr algn="l"/>
            <a:r>
              <a:rPr lang="en-US" sz="4000" dirty="0" err="1">
                <a:solidFill>
                  <a:srgbClr val="A34773"/>
                </a:solidFill>
                <a:latin typeface="Muli Black"/>
                <a:cs typeface="Muli Black"/>
              </a:rPr>
              <a:t>PaNOSC</a:t>
            </a:r>
            <a:br>
              <a:rPr lang="en-US" sz="4000" dirty="0">
                <a:solidFill>
                  <a:srgbClr val="A34773"/>
                </a:solidFill>
                <a:latin typeface="Muli Black"/>
                <a:cs typeface="Muli Black"/>
              </a:rPr>
            </a:br>
            <a:r>
              <a:rPr lang="en-US" sz="4000" dirty="0">
                <a:solidFill>
                  <a:srgbClr val="A34773"/>
                </a:solidFill>
                <a:latin typeface="Muli Black"/>
                <a:cs typeface="Muli Black"/>
              </a:rPr>
              <a:t>goals</a:t>
            </a:r>
          </a:p>
        </p:txBody>
      </p:sp>
      <p:sp>
        <p:nvSpPr>
          <p:cNvPr id="18" name="Rectangle 17"/>
          <p:cNvSpPr/>
          <p:nvPr/>
        </p:nvSpPr>
        <p:spPr>
          <a:xfrm>
            <a:off x="9144000" y="304800"/>
            <a:ext cx="2819400" cy="2062103"/>
          </a:xfrm>
          <a:prstGeom prst="rect">
            <a:avLst/>
          </a:prstGeom>
        </p:spPr>
        <p:txBody>
          <a:bodyPr wrap="square">
            <a:spAutoFit/>
          </a:bodyPr>
          <a:lstStyle/>
          <a:p>
            <a:r>
              <a:rPr lang="en-US" sz="1600" dirty="0" err="1">
                <a:latin typeface="Muli Regular"/>
                <a:cs typeface="Muli Regular"/>
              </a:rPr>
              <a:t>PaNOSC</a:t>
            </a:r>
            <a:r>
              <a:rPr lang="en-US" sz="1600" dirty="0">
                <a:latin typeface="Muli Regular"/>
                <a:cs typeface="Muli Regular"/>
              </a:rPr>
              <a:t> works closely with the </a:t>
            </a:r>
            <a:r>
              <a:rPr lang="en-US" sz="1600" dirty="0" err="1">
                <a:latin typeface="Muli Regular"/>
                <a:cs typeface="Muli Regular"/>
              </a:rPr>
              <a:t>PaN</a:t>
            </a:r>
            <a:r>
              <a:rPr lang="en-US" sz="1600" dirty="0">
                <a:latin typeface="Muli Regular"/>
                <a:cs typeface="Muli Regular"/>
              </a:rPr>
              <a:t> sources in Europe to develop common policies, strategies and solutions in the area of FAIR data policy, data management and data services, integrating them into the EOSC. </a:t>
            </a:r>
          </a:p>
        </p:txBody>
      </p:sp>
      <p:grpSp>
        <p:nvGrpSpPr>
          <p:cNvPr id="5" name="Group 4"/>
          <p:cNvGrpSpPr/>
          <p:nvPr/>
        </p:nvGrpSpPr>
        <p:grpSpPr>
          <a:xfrm>
            <a:off x="228600" y="5791200"/>
            <a:ext cx="7726287" cy="512961"/>
            <a:chOff x="1681163" y="6096296"/>
            <a:chExt cx="7726287" cy="512961"/>
          </a:xfrm>
        </p:grpSpPr>
        <p:sp>
          <p:nvSpPr>
            <p:cNvPr id="6" name="object 17"/>
            <p:cNvSpPr txBox="1"/>
            <p:nvPr/>
          </p:nvSpPr>
          <p:spPr>
            <a:xfrm>
              <a:off x="2366963" y="6096296"/>
              <a:ext cx="7040487" cy="512961"/>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endParaRPr lang="it-IT" sz="750" spc="-10" dirty="0">
                <a:latin typeface="Muli" pitchFamily="2" charset="77"/>
                <a:cs typeface="Arial"/>
              </a:endParaRPr>
            </a:p>
            <a:p>
              <a:pPr marL="12700">
                <a:lnSpc>
                  <a:spcPct val="100000"/>
                </a:lnSpc>
                <a:spcBef>
                  <a:spcPts val="100"/>
                </a:spcBef>
              </a:pP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endParaRPr lang="it-IT" sz="750" spc="30" dirty="0">
                <a:latin typeface="Muli" pitchFamily="2" charset="77"/>
                <a:cs typeface="Arial"/>
              </a:endParaRPr>
            </a:p>
            <a:p>
              <a:pPr marL="12700">
                <a:lnSpc>
                  <a:spcPct val="100000"/>
                </a:lnSpc>
                <a:spcBef>
                  <a:spcPts val="100"/>
                </a:spcBef>
              </a:pP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endParaRPr lang="it-IT" sz="750" spc="-10" dirty="0">
                <a:latin typeface="Muli" pitchFamily="2" charset="77"/>
                <a:cs typeface="Arial"/>
              </a:endParaRPr>
            </a:p>
            <a:p>
              <a:pPr marL="12700">
                <a:lnSpc>
                  <a:spcPct val="100000"/>
                </a:lnSpc>
                <a:spcBef>
                  <a:spcPts val="100"/>
                </a:spcBef>
              </a:pP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9"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0"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1"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2"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3"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5"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6"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pic>
        <p:nvPicPr>
          <p:cNvPr id="14" name="Picture 13" descr="Schermata 2019-09-06 alle 16.54.0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800" y="0"/>
            <a:ext cx="5869097" cy="6858000"/>
          </a:xfrm>
          <a:prstGeom prst="rect">
            <a:avLst/>
          </a:prstGeom>
        </p:spPr>
      </p:pic>
    </p:spTree>
    <p:extLst>
      <p:ext uri="{BB962C8B-B14F-4D97-AF65-F5344CB8AC3E}">
        <p14:creationId xmlns:p14="http://schemas.microsoft.com/office/powerpoint/2010/main" val="787439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458764" y="950177"/>
            <a:ext cx="11428435" cy="5831623"/>
          </a:xfrm>
          <a:prstGeom prst="rect">
            <a:avLst/>
          </a:prstGeom>
        </p:spPr>
      </p:pic>
      <p:sp>
        <p:nvSpPr>
          <p:cNvPr id="9" name="Title 7"/>
          <p:cNvSpPr txBox="1">
            <a:spLocks/>
          </p:cNvSpPr>
          <p:nvPr/>
        </p:nvSpPr>
        <p:spPr>
          <a:xfrm>
            <a:off x="457200" y="228600"/>
            <a:ext cx="10668000"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pPr algn="l"/>
            <a:r>
              <a:rPr lang="en-US" sz="4000" kern="0" dirty="0" err="1">
                <a:solidFill>
                  <a:srgbClr val="A34773"/>
                </a:solidFill>
                <a:latin typeface="Muli Black"/>
                <a:cs typeface="Muli Black"/>
              </a:rPr>
              <a:t>PaNOSC</a:t>
            </a:r>
            <a:r>
              <a:rPr lang="en-US" sz="4000" kern="0" dirty="0">
                <a:solidFill>
                  <a:srgbClr val="A34773"/>
                </a:solidFill>
                <a:latin typeface="Muli Black"/>
                <a:cs typeface="Muli Black"/>
              </a:rPr>
              <a:t> Milestones</a:t>
            </a:r>
          </a:p>
        </p:txBody>
      </p:sp>
    </p:spTree>
    <p:extLst>
      <p:ext uri="{BB962C8B-B14F-4D97-AF65-F5344CB8AC3E}">
        <p14:creationId xmlns:p14="http://schemas.microsoft.com/office/powerpoint/2010/main" val="1910217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idx="4294967295"/>
          </p:nvPr>
        </p:nvSpPr>
        <p:spPr>
          <a:xfrm>
            <a:off x="457200" y="1219200"/>
            <a:ext cx="10356850" cy="2709863"/>
          </a:xfrm>
        </p:spPr>
        <p:txBody>
          <a:bodyPr/>
          <a:lstStyle/>
          <a:p>
            <a:r>
              <a:rPr lang="en-US" sz="3200" dirty="0">
                <a:solidFill>
                  <a:schemeClr val="bg2"/>
                </a:solidFill>
                <a:latin typeface="Muli Regular"/>
                <a:cs typeface="Muli Regular"/>
              </a:rPr>
              <a:t>Completed</a:t>
            </a:r>
          </a:p>
          <a:p>
            <a:endParaRPr lang="en-US" sz="2400" dirty="0">
              <a:solidFill>
                <a:schemeClr val="bg2"/>
              </a:solidFill>
              <a:latin typeface="Muli Regular"/>
              <a:cs typeface="Muli Regular"/>
            </a:endParaRPr>
          </a:p>
          <a:p>
            <a:r>
              <a:rPr lang="en-US" dirty="0">
                <a:latin typeface="Muli Regular"/>
                <a:cs typeface="Muli Regular"/>
              </a:rPr>
              <a:t>	D1.1 – </a:t>
            </a:r>
            <a:r>
              <a:rPr lang="en-GB" dirty="0">
                <a:latin typeface="Muli Regular"/>
                <a:cs typeface="Muli Regular"/>
              </a:rPr>
              <a:t>Project Initiation Documentation</a:t>
            </a:r>
            <a:endParaRPr lang="en-US" dirty="0">
              <a:latin typeface="Muli Regular"/>
              <a:cs typeface="Muli Regular"/>
            </a:endParaRPr>
          </a:p>
          <a:p>
            <a:r>
              <a:rPr lang="en-US" dirty="0">
                <a:latin typeface="Muli Regular"/>
                <a:cs typeface="Muli Regular"/>
              </a:rPr>
              <a:t>	D9.3 – Repository for internal communications </a:t>
            </a:r>
            <a:br>
              <a:rPr lang="en-US" dirty="0">
                <a:latin typeface="Muli Regular"/>
                <a:cs typeface="Muli Regular"/>
              </a:rPr>
            </a:br>
            <a:r>
              <a:rPr lang="en-US" b="0" dirty="0">
                <a:latin typeface="Muli Regular"/>
                <a:cs typeface="Muli Regular"/>
              </a:rPr>
              <a:t>	</a:t>
            </a:r>
            <a:r>
              <a:rPr lang="en-US" dirty="0">
                <a:latin typeface="Muli Regular"/>
                <a:cs typeface="Muli Regular"/>
              </a:rPr>
              <a:t>D1.2 – Mid-year summary</a:t>
            </a:r>
          </a:p>
          <a:p>
            <a:r>
              <a:rPr lang="en-US" dirty="0">
                <a:latin typeface="Muli Regular"/>
                <a:cs typeface="Muli Regular"/>
              </a:rPr>
              <a:t>	D1.4 – Data Management Plan</a:t>
            </a:r>
          </a:p>
          <a:p>
            <a:r>
              <a:rPr lang="en-US" dirty="0">
                <a:latin typeface="Muli Regular"/>
                <a:cs typeface="Muli Regular"/>
              </a:rPr>
              <a:t>	D9.2 – Website</a:t>
            </a:r>
          </a:p>
        </p:txBody>
      </p:sp>
      <p:sp>
        <p:nvSpPr>
          <p:cNvPr id="5"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7"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Title 7"/>
          <p:cNvSpPr txBox="1">
            <a:spLocks/>
          </p:cNvSpPr>
          <p:nvPr/>
        </p:nvSpPr>
        <p:spPr>
          <a:xfrm>
            <a:off x="457200" y="228600"/>
            <a:ext cx="10668000"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pPr algn="l"/>
            <a:r>
              <a:rPr lang="en-US" sz="4000" kern="0" dirty="0">
                <a:solidFill>
                  <a:srgbClr val="A34773"/>
                </a:solidFill>
                <a:latin typeface="Muli Black"/>
                <a:cs typeface="Muli Black"/>
              </a:rPr>
              <a:t>Deliverable status in September 2019</a:t>
            </a:r>
          </a:p>
        </p:txBody>
      </p:sp>
    </p:spTree>
    <p:extLst>
      <p:ext uri="{BB962C8B-B14F-4D97-AF65-F5344CB8AC3E}">
        <p14:creationId xmlns:p14="http://schemas.microsoft.com/office/powerpoint/2010/main" val="810821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type="body" idx="4294967295"/>
          </p:nvPr>
        </p:nvSpPr>
        <p:spPr>
          <a:xfrm>
            <a:off x="533400" y="1143000"/>
            <a:ext cx="10356850" cy="3201988"/>
          </a:xfrm>
        </p:spPr>
        <p:txBody>
          <a:bodyPr/>
          <a:lstStyle/>
          <a:p>
            <a:r>
              <a:rPr lang="en-US" sz="3200" dirty="0">
                <a:solidFill>
                  <a:schemeClr val="bg2"/>
                </a:solidFill>
                <a:latin typeface="Muli Regular"/>
                <a:cs typeface="Muli Regular"/>
              </a:rPr>
              <a:t>Completed</a:t>
            </a:r>
          </a:p>
          <a:p>
            <a:endParaRPr lang="en-US" sz="3200" dirty="0">
              <a:solidFill>
                <a:schemeClr val="bg2"/>
              </a:solidFill>
              <a:latin typeface="Muli Regular"/>
              <a:cs typeface="Muli Regular"/>
            </a:endParaRPr>
          </a:p>
          <a:p>
            <a:r>
              <a:rPr lang="en-US" dirty="0">
                <a:latin typeface="Muli Regular"/>
                <a:cs typeface="Muli Regular"/>
              </a:rPr>
              <a:t>	MS1.1 – </a:t>
            </a:r>
            <a:r>
              <a:rPr lang="en-GB" dirty="0">
                <a:latin typeface="Muli Regular"/>
                <a:cs typeface="Muli Regular"/>
              </a:rPr>
              <a:t>Project Initiation Stage</a:t>
            </a:r>
          </a:p>
          <a:p>
            <a:r>
              <a:rPr lang="en-US" dirty="0">
                <a:latin typeface="Muli Regular"/>
                <a:cs typeface="Muli Regular"/>
              </a:rPr>
              <a:t>	MS5.1 – Simulation codes in </a:t>
            </a:r>
            <a:r>
              <a:rPr lang="en-US" dirty="0" err="1">
                <a:latin typeface="Muli Regular"/>
                <a:cs typeface="Muli Regular"/>
              </a:rPr>
              <a:t>PaNdata</a:t>
            </a:r>
            <a:r>
              <a:rPr lang="en-US" dirty="0">
                <a:latin typeface="Muli Regular"/>
                <a:cs typeface="Muli Regular"/>
              </a:rPr>
              <a:t> catalog</a:t>
            </a:r>
          </a:p>
          <a:p>
            <a:r>
              <a:rPr lang="en-US" dirty="0">
                <a:latin typeface="Muli Regular"/>
                <a:cs typeface="Muli Regular"/>
              </a:rPr>
              <a:t>	MS7.1 – Stakeholder database</a:t>
            </a:r>
          </a:p>
          <a:p>
            <a:r>
              <a:rPr lang="en-US" dirty="0">
                <a:latin typeface="Muli Regular"/>
                <a:cs typeface="Muli Regular"/>
              </a:rPr>
              <a:t>	MS8.1 – Joint WP4 and WP8 plan</a:t>
            </a:r>
          </a:p>
          <a:p>
            <a:r>
              <a:rPr lang="en-US" dirty="0">
                <a:latin typeface="Muli Regular"/>
                <a:cs typeface="Muli Regular"/>
              </a:rPr>
              <a:t>	MS8.1 – Joint WP5 and WP8 plan</a:t>
            </a:r>
          </a:p>
          <a:p>
            <a:r>
              <a:rPr lang="en-US" dirty="0">
                <a:latin typeface="Muli Regular"/>
                <a:cs typeface="Muli Regular"/>
              </a:rPr>
              <a:t>	MS9.1 – </a:t>
            </a:r>
            <a:r>
              <a:rPr lang="en-US" dirty="0" err="1">
                <a:latin typeface="Muli Regular"/>
                <a:cs typeface="Muli Regular"/>
              </a:rPr>
              <a:t>PaNOSC</a:t>
            </a:r>
            <a:r>
              <a:rPr lang="en-US" dirty="0">
                <a:latin typeface="Muli Regular"/>
                <a:cs typeface="Muli Regular"/>
              </a:rPr>
              <a:t> website ready</a:t>
            </a:r>
          </a:p>
        </p:txBody>
      </p:sp>
      <p:sp>
        <p:nvSpPr>
          <p:cNvPr id="5"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7"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Title 7"/>
          <p:cNvSpPr txBox="1">
            <a:spLocks/>
          </p:cNvSpPr>
          <p:nvPr/>
        </p:nvSpPr>
        <p:spPr>
          <a:xfrm>
            <a:off x="457200" y="228600"/>
            <a:ext cx="10668000"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pPr algn="l"/>
            <a:r>
              <a:rPr lang="en-US" sz="4000" kern="0" dirty="0">
                <a:solidFill>
                  <a:srgbClr val="A34773"/>
                </a:solidFill>
                <a:latin typeface="Muli Black"/>
                <a:cs typeface="Muli Black"/>
              </a:rPr>
              <a:t>Milestones status in September 2019</a:t>
            </a:r>
          </a:p>
        </p:txBody>
      </p:sp>
    </p:spTree>
    <p:extLst>
      <p:ext uri="{BB962C8B-B14F-4D97-AF65-F5344CB8AC3E}">
        <p14:creationId xmlns:p14="http://schemas.microsoft.com/office/powerpoint/2010/main" val="864477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5" name="Gruppo 49">
            <a:extLst>
              <a:ext uri="{FF2B5EF4-FFF2-40B4-BE49-F238E27FC236}">
                <a16:creationId xmlns:a16="http://schemas.microsoft.com/office/drawing/2014/main" id="{7D04B1C9-7F08-9D47-BE96-BA7CF7910F57}"/>
              </a:ext>
            </a:extLst>
          </p:cNvPr>
          <p:cNvGrpSpPr/>
          <p:nvPr/>
        </p:nvGrpSpPr>
        <p:grpSpPr>
          <a:xfrm>
            <a:off x="2088908" y="6232112"/>
            <a:ext cx="486409" cy="345440"/>
            <a:chOff x="995362" y="6228257"/>
            <a:chExt cx="486409" cy="345440"/>
          </a:xfrm>
        </p:grpSpPr>
        <p:sp>
          <p:nvSpPr>
            <p:cNvPr id="6"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7"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8"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9"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0"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1"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2"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3"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4"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15" name="Picture 14"/>
          <p:cNvPicPr>
            <a:picLocks noChangeAspect="1"/>
          </p:cNvPicPr>
          <p:nvPr/>
        </p:nvPicPr>
        <p:blipFill rotWithShape="1">
          <a:blip r:embed="rId6">
            <a:extLst>
              <a:ext uri="{28A0092B-C50C-407E-A947-70E740481C1C}">
                <a14:useLocalDpi xmlns:a14="http://schemas.microsoft.com/office/drawing/2010/main" val="0"/>
              </a:ext>
            </a:extLst>
          </a:blip>
          <a:srcRect t="11111" b="3334"/>
          <a:stretch/>
        </p:blipFill>
        <p:spPr>
          <a:xfrm>
            <a:off x="2002743" y="838200"/>
            <a:ext cx="8186513" cy="5867400"/>
          </a:xfrm>
          <a:prstGeom prst="rect">
            <a:avLst/>
          </a:prstGeom>
        </p:spPr>
      </p:pic>
      <p:sp>
        <p:nvSpPr>
          <p:cNvPr id="16" name="Title 7"/>
          <p:cNvSpPr>
            <a:spLocks noGrp="1"/>
          </p:cNvSpPr>
          <p:nvPr>
            <p:ph type="title" idx="4294967295"/>
          </p:nvPr>
        </p:nvSpPr>
        <p:spPr>
          <a:xfrm>
            <a:off x="457200" y="152400"/>
            <a:ext cx="10668000" cy="615950"/>
          </a:xfrm>
        </p:spPr>
        <p:txBody>
          <a:bodyPr/>
          <a:lstStyle/>
          <a:p>
            <a:pPr algn="l"/>
            <a:r>
              <a:rPr lang="en-US" sz="4000" dirty="0">
                <a:solidFill>
                  <a:srgbClr val="A34773"/>
                </a:solidFill>
                <a:latin typeface="Muli Black"/>
                <a:cs typeface="Muli Black"/>
              </a:rPr>
              <a:t>Our Vision – a </a:t>
            </a:r>
            <a:r>
              <a:rPr lang="en-US" sz="4000" dirty="0" err="1">
                <a:solidFill>
                  <a:srgbClr val="A34773"/>
                </a:solidFill>
                <a:latin typeface="Muli Black"/>
                <a:cs typeface="Muli Black"/>
              </a:rPr>
              <a:t>PaN</a:t>
            </a:r>
            <a:r>
              <a:rPr lang="en-US" sz="4000" dirty="0">
                <a:solidFill>
                  <a:srgbClr val="A34773"/>
                </a:solidFill>
                <a:latin typeface="Muli Black"/>
                <a:cs typeface="Muli Black"/>
              </a:rPr>
              <a:t> scientific commons</a:t>
            </a: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00" y="5226005"/>
            <a:ext cx="1794624" cy="1555796"/>
          </a:xfrm>
          <a:prstGeom prst="rect">
            <a:avLst/>
          </a:prstGeom>
        </p:spPr>
      </p:pic>
    </p:spTree>
    <p:extLst>
      <p:ext uri="{BB962C8B-B14F-4D97-AF65-F5344CB8AC3E}">
        <p14:creationId xmlns:p14="http://schemas.microsoft.com/office/powerpoint/2010/main" val="1400046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228600"/>
            <a:ext cx="7308850" cy="615950"/>
          </a:xfrm>
        </p:spPr>
        <p:txBody>
          <a:bodyPr/>
          <a:lstStyle/>
          <a:p>
            <a:r>
              <a:rPr lang="en-US" sz="4000" dirty="0">
                <a:solidFill>
                  <a:srgbClr val="A34773"/>
                </a:solidFill>
                <a:latin typeface="Muli Black"/>
                <a:cs typeface="Muli Black"/>
              </a:rPr>
              <a:t>How to avoid this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3389"/>
            <a:ext cx="10058400" cy="5649790"/>
          </a:xfrm>
          <a:prstGeom prst="rect">
            <a:avLst/>
          </a:prstGeom>
        </p:spPr>
      </p:pic>
    </p:spTree>
    <p:extLst>
      <p:ext uri="{BB962C8B-B14F-4D97-AF65-F5344CB8AC3E}">
        <p14:creationId xmlns:p14="http://schemas.microsoft.com/office/powerpoint/2010/main" val="387919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38400" y="-51208"/>
            <a:ext cx="7162800" cy="1477328"/>
          </a:xfrm>
        </p:spPr>
        <p:txBody>
          <a:bodyPr/>
          <a:lstStyle/>
          <a:p>
            <a:pPr algn="ctr">
              <a:spcAft>
                <a:spcPts val="1440"/>
              </a:spcAft>
            </a:pPr>
            <a:r>
              <a:rPr lang="en-GB" sz="4800" dirty="0" err="1">
                <a:solidFill>
                  <a:srgbClr val="4C96BA"/>
                </a:solidFill>
                <a:latin typeface="Muli Black"/>
                <a:cs typeface="Muli Black"/>
              </a:rPr>
              <a:t>PaNOSC’s</a:t>
            </a:r>
            <a:r>
              <a:rPr lang="en-GB" sz="4800" dirty="0">
                <a:solidFill>
                  <a:srgbClr val="4C96BA"/>
                </a:solidFill>
                <a:latin typeface="Muli Black"/>
                <a:cs typeface="Muli Black"/>
              </a:rPr>
              <a:t> Developments</a:t>
            </a:r>
          </a:p>
        </p:txBody>
      </p:sp>
      <p:sp>
        <p:nvSpPr>
          <p:cNvPr id="4"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273" y="609600"/>
            <a:ext cx="8062353" cy="6180232"/>
          </a:xfrm>
          <a:prstGeom prst="rect">
            <a:avLst/>
          </a:prstGeom>
        </p:spPr>
      </p:pic>
    </p:spTree>
    <p:extLst>
      <p:ext uri="{BB962C8B-B14F-4D97-AF65-F5344CB8AC3E}">
        <p14:creationId xmlns:p14="http://schemas.microsoft.com/office/powerpoint/2010/main" val="443227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hermata 2019-09-06 alle 16.10.06.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0200" y="914400"/>
            <a:ext cx="3614737" cy="3352800"/>
          </a:xfrm>
          <a:prstGeom prst="rect">
            <a:avLst/>
          </a:prstGeom>
        </p:spPr>
      </p:pic>
      <p:sp>
        <p:nvSpPr>
          <p:cNvPr id="3" name="Oval 2"/>
          <p:cNvSpPr/>
          <p:nvPr/>
        </p:nvSpPr>
        <p:spPr>
          <a:xfrm>
            <a:off x="6629400" y="1447800"/>
            <a:ext cx="2209800" cy="2209800"/>
          </a:xfrm>
          <a:prstGeom prst="ellipse">
            <a:avLst/>
          </a:prstGeom>
          <a:solidFill>
            <a:srgbClr val="43434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200" b="1" dirty="0">
                <a:latin typeface="Muli Regular"/>
                <a:cs typeface="Muli Regular"/>
              </a:rPr>
              <a:t>Collaboration with other EOSC projects and clusters</a:t>
            </a:r>
          </a:p>
          <a:p>
            <a:pPr algn="r"/>
            <a:r>
              <a:rPr lang="en-US" sz="1200" dirty="0">
                <a:latin typeface="Muli Light"/>
                <a:cs typeface="Muli Light"/>
              </a:rPr>
              <a:t>(share of updates on progress and developed policies, strategies, tools, technologies…)</a:t>
            </a:r>
          </a:p>
        </p:txBody>
      </p:sp>
      <p:sp>
        <p:nvSpPr>
          <p:cNvPr id="4" name="TextBox 3"/>
          <p:cNvSpPr txBox="1"/>
          <p:nvPr/>
        </p:nvSpPr>
        <p:spPr>
          <a:xfrm>
            <a:off x="5410200" y="1676400"/>
            <a:ext cx="598157" cy="1323439"/>
          </a:xfrm>
          <a:prstGeom prst="rect">
            <a:avLst/>
          </a:prstGeom>
          <a:noFill/>
        </p:spPr>
        <p:txBody>
          <a:bodyPr wrap="square" rtlCol="0">
            <a:spAutoFit/>
          </a:bodyPr>
          <a:lstStyle/>
          <a:p>
            <a:r>
              <a:rPr lang="en-US" sz="8000" b="1" dirty="0">
                <a:solidFill>
                  <a:srgbClr val="7C3046"/>
                </a:solidFill>
                <a:latin typeface="Muli Black"/>
                <a:cs typeface="Muli Black"/>
              </a:rPr>
              <a:t>+</a:t>
            </a:r>
          </a:p>
        </p:txBody>
      </p:sp>
      <p:grpSp>
        <p:nvGrpSpPr>
          <p:cNvPr id="10" name="Group 9"/>
          <p:cNvGrpSpPr/>
          <p:nvPr/>
        </p:nvGrpSpPr>
        <p:grpSpPr>
          <a:xfrm>
            <a:off x="1219200" y="4648200"/>
            <a:ext cx="8429512" cy="2057400"/>
            <a:chOff x="0" y="2819400"/>
            <a:chExt cx="12192000" cy="2975715"/>
          </a:xfrm>
        </p:grpSpPr>
        <p:pic>
          <p:nvPicPr>
            <p:cNvPr id="11" name="Picture 10" descr="Schermata 2019-09-06 alle 16.01.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9400"/>
              <a:ext cx="12192000" cy="2975715"/>
            </a:xfrm>
            <a:prstGeom prst="rect">
              <a:avLst/>
            </a:prstGeom>
          </p:spPr>
        </p:pic>
        <p:sp>
          <p:nvSpPr>
            <p:cNvPr id="12" name="Rectangle 11"/>
            <p:cNvSpPr/>
            <p:nvPr/>
          </p:nvSpPr>
          <p:spPr>
            <a:xfrm>
              <a:off x="0" y="4876800"/>
              <a:ext cx="12115800" cy="914400"/>
            </a:xfrm>
            <a:prstGeom prst="rect">
              <a:avLst/>
            </a:prstGeom>
            <a:solidFill>
              <a:srgbClr val="A44773">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itle 1"/>
          <p:cNvSpPr txBox="1">
            <a:spLocks/>
          </p:cNvSpPr>
          <p:nvPr/>
        </p:nvSpPr>
        <p:spPr>
          <a:xfrm>
            <a:off x="462776" y="228600"/>
            <a:ext cx="110434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kern="0" dirty="0" err="1">
                <a:solidFill>
                  <a:srgbClr val="A34773"/>
                </a:solidFill>
                <a:latin typeface="Muli Black"/>
                <a:cs typeface="Muli Black"/>
              </a:rPr>
              <a:t>PaNOSC</a:t>
            </a:r>
            <a:r>
              <a:rPr lang="en-US" sz="4000" kern="0" dirty="0">
                <a:solidFill>
                  <a:srgbClr val="A34773"/>
                </a:solidFill>
                <a:latin typeface="Muli Black"/>
                <a:cs typeface="Muli Black"/>
              </a:rPr>
              <a:t> Communication</a:t>
            </a:r>
          </a:p>
        </p:txBody>
      </p:sp>
      <p:sp>
        <p:nvSpPr>
          <p:cNvPr id="14" name="Rectangle 13"/>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WP9</a:t>
            </a:r>
          </a:p>
        </p:txBody>
      </p:sp>
    </p:spTree>
    <p:extLst>
      <p:ext uri="{BB962C8B-B14F-4D97-AF65-F5344CB8AC3E}">
        <p14:creationId xmlns:p14="http://schemas.microsoft.com/office/powerpoint/2010/main" val="198400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Up Arrow 32"/>
          <p:cNvSpPr/>
          <p:nvPr/>
        </p:nvSpPr>
        <p:spPr>
          <a:xfrm>
            <a:off x="5153509" y="2273975"/>
            <a:ext cx="1980792" cy="3465365"/>
          </a:xfrm>
          <a:prstGeom prst="upArrow">
            <a:avLst/>
          </a:prstGeom>
          <a:gradFill>
            <a:gsLst>
              <a:gs pos="0">
                <a:srgbClr val="A3477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304800" y="188913"/>
            <a:ext cx="7005638" cy="590550"/>
          </a:xfrm>
        </p:spPr>
        <p:txBody>
          <a:bodyPr/>
          <a:lstStyle/>
          <a:p>
            <a:pPr lvl="1"/>
            <a:r>
              <a:rPr lang="en-GB" sz="3840" b="1" dirty="0">
                <a:solidFill>
                  <a:schemeClr val="accent2"/>
                </a:solidFill>
                <a:latin typeface="Muli Black"/>
                <a:cs typeface="Muli Black"/>
              </a:rPr>
              <a:t>Data management enables</a:t>
            </a:r>
            <a:endParaRPr lang="en-US" dirty="0">
              <a:latin typeface="Muli Black"/>
              <a:cs typeface="Muli Black"/>
            </a:endParaRPr>
          </a:p>
        </p:txBody>
      </p:sp>
      <p:sp>
        <p:nvSpPr>
          <p:cNvPr id="8" name="Rectangle 7"/>
          <p:cNvSpPr/>
          <p:nvPr/>
        </p:nvSpPr>
        <p:spPr>
          <a:xfrm>
            <a:off x="7747295" y="5137868"/>
            <a:ext cx="1530030" cy="424731"/>
          </a:xfrm>
          <a:prstGeom prst="rect">
            <a:avLst/>
          </a:prstGeom>
        </p:spPr>
        <p:txBody>
          <a:bodyPr wrap="none">
            <a:spAutoFit/>
          </a:bodyPr>
          <a:lstStyle/>
          <a:p>
            <a:r>
              <a:rPr lang="en-GB" sz="2160" b="1" dirty="0">
                <a:solidFill>
                  <a:schemeClr val="accent2"/>
                </a:solidFill>
                <a:latin typeface="Muli Regular"/>
                <a:cs typeface="Muli Regular"/>
              </a:rPr>
              <a:t>Raw Data</a:t>
            </a:r>
            <a:endParaRPr lang="en-US" sz="2160" dirty="0">
              <a:latin typeface="Muli Regular"/>
              <a:cs typeface="Muli Regular"/>
            </a:endParaRPr>
          </a:p>
        </p:txBody>
      </p:sp>
      <p:sp>
        <p:nvSpPr>
          <p:cNvPr id="9" name="Rectangle 8"/>
          <p:cNvSpPr/>
          <p:nvPr/>
        </p:nvSpPr>
        <p:spPr>
          <a:xfrm>
            <a:off x="7747295" y="3977644"/>
            <a:ext cx="2082911" cy="757130"/>
          </a:xfrm>
          <a:prstGeom prst="rect">
            <a:avLst/>
          </a:prstGeom>
        </p:spPr>
        <p:txBody>
          <a:bodyPr wrap="none">
            <a:spAutoFit/>
          </a:bodyPr>
          <a:lstStyle/>
          <a:p>
            <a:r>
              <a:rPr lang="en-GB" sz="2160" b="1" dirty="0">
                <a:solidFill>
                  <a:schemeClr val="accent2"/>
                </a:solidFill>
                <a:latin typeface="Muli Regular"/>
                <a:cs typeface="Muli Regular"/>
              </a:rPr>
              <a:t>Reduced Data</a:t>
            </a:r>
            <a:br>
              <a:rPr lang="en-GB" sz="2160" b="1" dirty="0">
                <a:solidFill>
                  <a:schemeClr val="accent2"/>
                </a:solidFill>
                <a:latin typeface="Muli Regular"/>
                <a:cs typeface="Muli Regular"/>
              </a:rPr>
            </a:br>
            <a:r>
              <a:rPr lang="en-GB" sz="2160" b="1" dirty="0">
                <a:solidFill>
                  <a:schemeClr val="accent2"/>
                </a:solidFill>
                <a:latin typeface="Muli Regular"/>
                <a:cs typeface="Muli Regular"/>
              </a:rPr>
              <a:t>Archived Data</a:t>
            </a:r>
            <a:endParaRPr lang="en-US" sz="2160" dirty="0">
              <a:latin typeface="Muli Regular"/>
              <a:cs typeface="Muli Regular"/>
            </a:endParaRPr>
          </a:p>
        </p:txBody>
      </p:sp>
      <p:sp>
        <p:nvSpPr>
          <p:cNvPr id="10" name="Rectangle 9"/>
          <p:cNvSpPr/>
          <p:nvPr/>
        </p:nvSpPr>
        <p:spPr>
          <a:xfrm>
            <a:off x="7747295" y="2615857"/>
            <a:ext cx="2148557" cy="1089529"/>
          </a:xfrm>
          <a:prstGeom prst="rect">
            <a:avLst/>
          </a:prstGeom>
        </p:spPr>
        <p:txBody>
          <a:bodyPr wrap="none">
            <a:spAutoFit/>
          </a:bodyPr>
          <a:lstStyle/>
          <a:p>
            <a:r>
              <a:rPr lang="en-GB" sz="2160" b="1" dirty="0">
                <a:solidFill>
                  <a:schemeClr val="accent2"/>
                </a:solidFill>
                <a:latin typeface="Muli Regular"/>
                <a:cs typeface="Muli Regular"/>
              </a:rPr>
              <a:t>Open Data</a:t>
            </a:r>
            <a:br>
              <a:rPr lang="en-GB" sz="2160" b="1" dirty="0">
                <a:solidFill>
                  <a:schemeClr val="accent2"/>
                </a:solidFill>
                <a:latin typeface="Muli Regular"/>
                <a:cs typeface="Muli Regular"/>
              </a:rPr>
            </a:br>
            <a:r>
              <a:rPr lang="en-GB" sz="2160" b="1" dirty="0">
                <a:solidFill>
                  <a:schemeClr val="accent2"/>
                </a:solidFill>
                <a:latin typeface="Muli Regular"/>
                <a:cs typeface="Muli Regular"/>
              </a:rPr>
              <a:t>Analysed Data</a:t>
            </a:r>
            <a:br>
              <a:rPr lang="en-GB" sz="2160" b="1" dirty="0">
                <a:solidFill>
                  <a:schemeClr val="accent2"/>
                </a:solidFill>
                <a:latin typeface="Muli Regular"/>
                <a:cs typeface="Muli Regular"/>
              </a:rPr>
            </a:br>
            <a:r>
              <a:rPr lang="en-GB" sz="2160" b="1" dirty="0">
                <a:solidFill>
                  <a:schemeClr val="accent2"/>
                </a:solidFill>
                <a:latin typeface="Muli Regular"/>
                <a:cs typeface="Muli Regular"/>
              </a:rPr>
              <a:t>Digital Objects</a:t>
            </a:r>
            <a:endParaRPr lang="en-US" sz="2160" dirty="0">
              <a:latin typeface="Muli Regular"/>
              <a:cs typeface="Muli Regular"/>
            </a:endParaRPr>
          </a:p>
        </p:txBody>
      </p:sp>
      <p:cxnSp>
        <p:nvCxnSpPr>
          <p:cNvPr id="11" name="Straight Arrow Connector 10"/>
          <p:cNvCxnSpPr/>
          <p:nvPr/>
        </p:nvCxnSpPr>
        <p:spPr>
          <a:xfrm>
            <a:off x="4803926" y="3339672"/>
            <a:ext cx="27357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43116" y="4293180"/>
            <a:ext cx="27357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43116" y="5330095"/>
            <a:ext cx="273573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03234" y="4057101"/>
            <a:ext cx="2758441" cy="757130"/>
          </a:xfrm>
          <a:prstGeom prst="rect">
            <a:avLst/>
          </a:prstGeom>
          <a:noFill/>
        </p:spPr>
        <p:txBody>
          <a:bodyPr wrap="square" rtlCol="0">
            <a:spAutoFit/>
          </a:bodyPr>
          <a:lstStyle/>
          <a:p>
            <a:pPr algn="ctr"/>
            <a:r>
              <a:rPr lang="en-GB" sz="2160" b="1" dirty="0">
                <a:latin typeface="Muli Regular"/>
                <a:cs typeface="Muli Regular"/>
              </a:rPr>
              <a:t>On-site data reduction</a:t>
            </a:r>
          </a:p>
        </p:txBody>
      </p:sp>
      <p:sp>
        <p:nvSpPr>
          <p:cNvPr id="17" name="TextBox 16"/>
          <p:cNvSpPr txBox="1"/>
          <p:nvPr/>
        </p:nvSpPr>
        <p:spPr>
          <a:xfrm>
            <a:off x="1284146" y="5099266"/>
            <a:ext cx="3390523" cy="757130"/>
          </a:xfrm>
          <a:prstGeom prst="rect">
            <a:avLst/>
          </a:prstGeom>
          <a:noFill/>
        </p:spPr>
        <p:txBody>
          <a:bodyPr wrap="square" rtlCol="0">
            <a:spAutoFit/>
          </a:bodyPr>
          <a:lstStyle/>
          <a:p>
            <a:pPr algn="ctr"/>
            <a:r>
              <a:rPr lang="en-GB" sz="2160" b="1" dirty="0">
                <a:latin typeface="Muli Regular"/>
                <a:cs typeface="Muli Regular"/>
              </a:rPr>
              <a:t>Data + metadata catalogues</a:t>
            </a:r>
          </a:p>
        </p:txBody>
      </p:sp>
      <p:sp>
        <p:nvSpPr>
          <p:cNvPr id="18" name="TextBox 17"/>
          <p:cNvSpPr txBox="1"/>
          <p:nvPr/>
        </p:nvSpPr>
        <p:spPr>
          <a:xfrm>
            <a:off x="1302087" y="3023253"/>
            <a:ext cx="2639353" cy="757130"/>
          </a:xfrm>
          <a:prstGeom prst="rect">
            <a:avLst/>
          </a:prstGeom>
          <a:noFill/>
        </p:spPr>
        <p:txBody>
          <a:bodyPr wrap="square" rtlCol="0">
            <a:spAutoFit/>
          </a:bodyPr>
          <a:lstStyle/>
          <a:p>
            <a:pPr algn="ctr"/>
            <a:r>
              <a:rPr lang="en-GB" sz="2160" b="1" dirty="0">
                <a:latin typeface="Muli Regular"/>
                <a:cs typeface="Muli Regular"/>
              </a:rPr>
              <a:t>Federated catalogues</a:t>
            </a:r>
          </a:p>
        </p:txBody>
      </p:sp>
      <p:grpSp>
        <p:nvGrpSpPr>
          <p:cNvPr id="3" name="Group 2"/>
          <p:cNvGrpSpPr/>
          <p:nvPr/>
        </p:nvGrpSpPr>
        <p:grpSpPr>
          <a:xfrm>
            <a:off x="762000" y="990600"/>
            <a:ext cx="10537833" cy="1077218"/>
            <a:chOff x="885362" y="4533701"/>
            <a:chExt cx="7335774" cy="1177261"/>
          </a:xfrm>
        </p:grpSpPr>
        <p:sp>
          <p:nvSpPr>
            <p:cNvPr id="15" name="TextBox 14"/>
            <p:cNvSpPr txBox="1"/>
            <p:nvPr/>
          </p:nvSpPr>
          <p:spPr>
            <a:xfrm>
              <a:off x="3030847" y="4533701"/>
              <a:ext cx="1959966" cy="1177261"/>
            </a:xfrm>
            <a:prstGeom prst="rect">
              <a:avLst/>
            </a:prstGeom>
            <a:noFill/>
          </p:spPr>
          <p:txBody>
            <a:bodyPr wrap="none" rtlCol="0">
              <a:spAutoFit/>
            </a:bodyPr>
            <a:lstStyle/>
            <a:p>
              <a:pPr algn="ctr"/>
              <a:r>
                <a:rPr lang="en-GB" sz="3200" b="1" dirty="0">
                  <a:solidFill>
                    <a:srgbClr val="A34773"/>
                  </a:solidFill>
                  <a:latin typeface="Muli" pitchFamily="2" charset="77"/>
                  <a:cs typeface="Muli Regular"/>
                </a:rPr>
                <a:t>On-site </a:t>
              </a:r>
            </a:p>
            <a:p>
              <a:pPr algn="ctr"/>
              <a:r>
                <a:rPr lang="en-GB" sz="3200" b="1" dirty="0">
                  <a:solidFill>
                    <a:srgbClr val="A34773"/>
                  </a:solidFill>
                  <a:latin typeface="Muli" pitchFamily="2" charset="77"/>
                  <a:cs typeface="Muli Regular"/>
                </a:rPr>
                <a:t>data analysis</a:t>
              </a:r>
            </a:p>
          </p:txBody>
        </p:sp>
        <p:sp>
          <p:nvSpPr>
            <p:cNvPr id="19" name="TextBox 18"/>
            <p:cNvSpPr txBox="1"/>
            <p:nvPr/>
          </p:nvSpPr>
          <p:spPr>
            <a:xfrm>
              <a:off x="885362" y="4779922"/>
              <a:ext cx="1800565" cy="639085"/>
            </a:xfrm>
            <a:prstGeom prst="rect">
              <a:avLst/>
            </a:prstGeom>
            <a:noFill/>
          </p:spPr>
          <p:txBody>
            <a:bodyPr wrap="none" rtlCol="0">
              <a:spAutoFit/>
            </a:bodyPr>
            <a:lstStyle/>
            <a:p>
              <a:pPr algn="ctr"/>
              <a:r>
                <a:rPr lang="en-GB" sz="3200" b="1" dirty="0">
                  <a:solidFill>
                    <a:srgbClr val="A34773"/>
                  </a:solidFill>
                  <a:latin typeface="Muli" pitchFamily="2" charset="77"/>
                  <a:cs typeface="Muli Regular"/>
                </a:rPr>
                <a:t>Publications</a:t>
              </a:r>
            </a:p>
          </p:txBody>
        </p:sp>
        <p:sp>
          <p:nvSpPr>
            <p:cNvPr id="20" name="TextBox 19"/>
            <p:cNvSpPr txBox="1"/>
            <p:nvPr/>
          </p:nvSpPr>
          <p:spPr>
            <a:xfrm>
              <a:off x="7797486" y="4722014"/>
              <a:ext cx="423650" cy="639085"/>
            </a:xfrm>
            <a:prstGeom prst="rect">
              <a:avLst/>
            </a:prstGeom>
            <a:noFill/>
          </p:spPr>
          <p:txBody>
            <a:bodyPr wrap="none" rtlCol="0">
              <a:spAutoFit/>
            </a:bodyPr>
            <a:lstStyle/>
            <a:p>
              <a:pPr algn="ctr"/>
              <a:r>
                <a:rPr lang="en-GB" sz="3200" b="1" dirty="0">
                  <a:solidFill>
                    <a:srgbClr val="A34773"/>
                  </a:solidFill>
                  <a:latin typeface="Muli Regular"/>
                  <a:cs typeface="Muli Regular"/>
                </a:rPr>
                <a:t>AI</a:t>
              </a:r>
            </a:p>
          </p:txBody>
        </p:sp>
        <p:sp>
          <p:nvSpPr>
            <p:cNvPr id="21" name="TextBox 20"/>
            <p:cNvSpPr txBox="1"/>
            <p:nvPr/>
          </p:nvSpPr>
          <p:spPr>
            <a:xfrm>
              <a:off x="5354130" y="4689154"/>
              <a:ext cx="1814849" cy="639085"/>
            </a:xfrm>
            <a:prstGeom prst="rect">
              <a:avLst/>
            </a:prstGeom>
            <a:noFill/>
          </p:spPr>
          <p:txBody>
            <a:bodyPr wrap="none" rtlCol="0">
              <a:spAutoFit/>
            </a:bodyPr>
            <a:lstStyle/>
            <a:p>
              <a:pPr algn="ctr"/>
              <a:r>
                <a:rPr lang="en-GB" sz="3200" b="1" dirty="0">
                  <a:solidFill>
                    <a:srgbClr val="A34773"/>
                  </a:solidFill>
                  <a:latin typeface="Muli" pitchFamily="2" charset="77"/>
                  <a:cs typeface="Muli Regular"/>
                </a:rPr>
                <a:t>Data mining</a:t>
              </a:r>
            </a:p>
          </p:txBody>
        </p:sp>
      </p:grpSp>
      <p:grpSp>
        <p:nvGrpSpPr>
          <p:cNvPr id="35" name="Group 34"/>
          <p:cNvGrpSpPr/>
          <p:nvPr/>
        </p:nvGrpSpPr>
        <p:grpSpPr>
          <a:xfrm>
            <a:off x="1681163" y="6228257"/>
            <a:ext cx="7691437" cy="345440"/>
            <a:chOff x="1681163" y="6228257"/>
            <a:chExt cx="7691437" cy="345440"/>
          </a:xfrm>
        </p:grpSpPr>
        <p:sp>
          <p:nvSpPr>
            <p:cNvPr id="22"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3"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24"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5"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26"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7"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28"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9"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30"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1"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32"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58249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4800" y="228600"/>
            <a:ext cx="11195050" cy="584775"/>
          </a:xfrm>
        </p:spPr>
        <p:txBody>
          <a:bodyPr/>
          <a:lstStyle/>
          <a:p>
            <a:r>
              <a:rPr lang="en-US" sz="3800" dirty="0" err="1">
                <a:solidFill>
                  <a:srgbClr val="A34773"/>
                </a:solidFill>
                <a:latin typeface="Muli Black"/>
                <a:cs typeface="Muli Black"/>
              </a:rPr>
              <a:t>PaNOSC</a:t>
            </a:r>
            <a:r>
              <a:rPr lang="en-US" sz="3800" dirty="0">
                <a:solidFill>
                  <a:srgbClr val="A34773"/>
                </a:solidFill>
                <a:latin typeface="Muli Black"/>
                <a:cs typeface="Muli Black"/>
              </a:rPr>
              <a:t> and </a:t>
            </a:r>
            <a:r>
              <a:rPr lang="en-US" sz="3800" dirty="0" err="1">
                <a:solidFill>
                  <a:srgbClr val="A34773"/>
                </a:solidFill>
                <a:latin typeface="Muli Black"/>
                <a:cs typeface="Muli Black"/>
              </a:rPr>
              <a:t>ExPaNDS</a:t>
            </a:r>
            <a:r>
              <a:rPr lang="en-US" sz="3800" dirty="0">
                <a:solidFill>
                  <a:srgbClr val="A34773"/>
                </a:solidFill>
                <a:latin typeface="Muli Black"/>
                <a:cs typeface="Muli Black"/>
              </a:rPr>
              <a:t> are part of a process</a:t>
            </a:r>
          </a:p>
        </p:txBody>
      </p:sp>
      <p:graphicFrame>
        <p:nvGraphicFramePr>
          <p:cNvPr id="4" name="Diagram 3"/>
          <p:cNvGraphicFramePr/>
          <p:nvPr>
            <p:extLst>
              <p:ext uri="{D42A27DB-BD31-4B8C-83A1-F6EECF244321}">
                <p14:modId xmlns:p14="http://schemas.microsoft.com/office/powerpoint/2010/main" val="1373147805"/>
              </p:ext>
            </p:extLst>
          </p:nvPr>
        </p:nvGraphicFramePr>
        <p:xfrm>
          <a:off x="304800" y="1219200"/>
          <a:ext cx="111252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57200" y="4114800"/>
            <a:ext cx="3703034" cy="1815882"/>
          </a:xfrm>
          <a:prstGeom prst="rect">
            <a:avLst/>
          </a:prstGeom>
        </p:spPr>
        <p:txBody>
          <a:bodyPr wrap="square">
            <a:spAutoFit/>
          </a:bodyPr>
          <a:lstStyle/>
          <a:p>
            <a:pPr marL="285750" lvl="0" indent="-285750">
              <a:buFont typeface="Arial" panose="020B0604020202020204" pitchFamily="34" charset="0"/>
              <a:buChar char="•"/>
            </a:pPr>
            <a:r>
              <a:rPr lang="en-US" sz="1600" dirty="0" err="1">
                <a:solidFill>
                  <a:srgbClr val="A34773"/>
                </a:solidFill>
                <a:latin typeface="Muli Regular"/>
                <a:cs typeface="Muli Regular"/>
              </a:rPr>
              <a:t>PaN</a:t>
            </a:r>
            <a:r>
              <a:rPr lang="en-US" sz="1600" dirty="0">
                <a:solidFill>
                  <a:srgbClr val="A34773"/>
                </a:solidFill>
                <a:latin typeface="Muli Regular"/>
                <a:cs typeface="Muli Regular"/>
              </a:rPr>
              <a:t> data policy adopted by all photon sources but only a few have implemented it</a:t>
            </a:r>
          </a:p>
          <a:p>
            <a:pPr marL="285750" lvl="0" indent="-285750">
              <a:buFont typeface="Arial" panose="020B0604020202020204" pitchFamily="34" charset="0"/>
              <a:buChar char="•"/>
            </a:pPr>
            <a:r>
              <a:rPr lang="en-US" sz="1600" dirty="0">
                <a:solidFill>
                  <a:srgbClr val="A34773"/>
                </a:solidFill>
                <a:latin typeface="Muli Regular"/>
                <a:cs typeface="Muli Regular"/>
              </a:rPr>
              <a:t>Nexus/HDF5 adoption increased</a:t>
            </a:r>
          </a:p>
          <a:p>
            <a:pPr marL="285750" lvl="0" indent="-285750">
              <a:buFont typeface="Arial" panose="020B0604020202020204" pitchFamily="34" charset="0"/>
              <a:buChar char="•"/>
            </a:pPr>
            <a:r>
              <a:rPr lang="en-US" sz="1600" dirty="0">
                <a:solidFill>
                  <a:srgbClr val="A34773"/>
                </a:solidFill>
                <a:latin typeface="Muli Regular"/>
                <a:cs typeface="Muli Regular"/>
              </a:rPr>
              <a:t>SW catalogue grew to 100+ applications</a:t>
            </a:r>
          </a:p>
          <a:p>
            <a:pPr marL="285750" lvl="0" indent="-285750">
              <a:buFont typeface="Arial" panose="020B0604020202020204" pitchFamily="34" charset="0"/>
              <a:buChar char="•"/>
            </a:pPr>
            <a:r>
              <a:rPr lang="en-US" sz="1600" dirty="0" err="1">
                <a:solidFill>
                  <a:srgbClr val="A34773"/>
                </a:solidFill>
                <a:latin typeface="Muli Regular"/>
                <a:cs typeface="Muli Regular"/>
              </a:rPr>
              <a:t>Calipsoplus</a:t>
            </a:r>
            <a:r>
              <a:rPr lang="en-US" sz="1600" dirty="0">
                <a:solidFill>
                  <a:srgbClr val="A34773"/>
                </a:solidFill>
                <a:latin typeface="Muli Regular"/>
                <a:cs typeface="Muli Regular"/>
              </a:rPr>
              <a:t> JRA2 DAAS</a:t>
            </a:r>
          </a:p>
        </p:txBody>
      </p:sp>
      <p:sp>
        <p:nvSpPr>
          <p:cNvPr id="6" name="Rectangle 5"/>
          <p:cNvSpPr/>
          <p:nvPr/>
        </p:nvSpPr>
        <p:spPr>
          <a:xfrm>
            <a:off x="4474840" y="4124178"/>
            <a:ext cx="3449959" cy="1815882"/>
          </a:xfrm>
          <a:prstGeom prst="rect">
            <a:avLst/>
          </a:prstGeom>
        </p:spPr>
        <p:txBody>
          <a:bodyPr wrap="square">
            <a:spAutoFit/>
          </a:bodyPr>
          <a:lstStyle/>
          <a:p>
            <a:pPr marL="285750" lvl="0" indent="-285750">
              <a:buFont typeface="Arial" panose="020B0604020202020204" pitchFamily="34" charset="0"/>
              <a:buChar char="•"/>
            </a:pPr>
            <a:r>
              <a:rPr lang="en-US" sz="1600" dirty="0">
                <a:solidFill>
                  <a:srgbClr val="9BBB59"/>
                </a:solidFill>
                <a:latin typeface="Muli Regular"/>
                <a:cs typeface="Muli Regular"/>
              </a:rPr>
              <a:t>Update data policies to be FAIR</a:t>
            </a:r>
          </a:p>
          <a:p>
            <a:pPr marL="285750" lvl="0" indent="-285750">
              <a:buFont typeface="Arial" panose="020B0604020202020204" pitchFamily="34" charset="0"/>
              <a:buChar char="•"/>
            </a:pPr>
            <a:r>
              <a:rPr lang="en-US" sz="1600" dirty="0">
                <a:solidFill>
                  <a:srgbClr val="9BBB59"/>
                </a:solidFill>
                <a:latin typeface="Muli Regular"/>
                <a:cs typeface="Muli Regular"/>
              </a:rPr>
              <a:t>Complete implementation of data policies, common API</a:t>
            </a:r>
          </a:p>
          <a:p>
            <a:pPr marL="285750" lvl="0" indent="-285750">
              <a:buFont typeface="Arial" panose="020B0604020202020204" pitchFamily="34" charset="0"/>
              <a:buChar char="•"/>
            </a:pPr>
            <a:r>
              <a:rPr lang="en-US" sz="1600" dirty="0">
                <a:solidFill>
                  <a:srgbClr val="9BBB59"/>
                </a:solidFill>
                <a:latin typeface="Muli Regular"/>
                <a:cs typeface="Muli Regular"/>
              </a:rPr>
              <a:t>Implement data services (data download, </a:t>
            </a:r>
            <a:r>
              <a:rPr lang="en-US" sz="1600" dirty="0" err="1">
                <a:solidFill>
                  <a:srgbClr val="9BBB59"/>
                </a:solidFill>
                <a:latin typeface="Muli Regular"/>
                <a:cs typeface="Muli Regular"/>
              </a:rPr>
              <a:t>Jupyter</a:t>
            </a:r>
            <a:r>
              <a:rPr lang="en-US" sz="1600" dirty="0">
                <a:solidFill>
                  <a:srgbClr val="9BBB59"/>
                </a:solidFill>
                <a:latin typeface="Muli Regular"/>
                <a:cs typeface="Muli Regular"/>
              </a:rPr>
              <a:t>, simulation, data analysis portal)</a:t>
            </a:r>
          </a:p>
          <a:p>
            <a:pPr marL="285750" lvl="0" indent="-285750">
              <a:buFont typeface="Arial" panose="020B0604020202020204" pitchFamily="34" charset="0"/>
              <a:buChar char="•"/>
            </a:pPr>
            <a:r>
              <a:rPr lang="en-US" sz="1600" dirty="0">
                <a:solidFill>
                  <a:srgbClr val="9BBB59"/>
                </a:solidFill>
                <a:latin typeface="Muli Regular"/>
                <a:cs typeface="Muli Regular"/>
              </a:rPr>
              <a:t>DMPs, training, link to EOSC</a:t>
            </a:r>
          </a:p>
        </p:txBody>
      </p:sp>
      <p:sp>
        <p:nvSpPr>
          <p:cNvPr id="7" name="Rectangle 6"/>
          <p:cNvSpPr/>
          <p:nvPr/>
        </p:nvSpPr>
        <p:spPr>
          <a:xfrm>
            <a:off x="8458200" y="4124178"/>
            <a:ext cx="3581400" cy="1815882"/>
          </a:xfrm>
          <a:prstGeom prst="rect">
            <a:avLst/>
          </a:prstGeom>
        </p:spPr>
        <p:txBody>
          <a:bodyPr wrap="square">
            <a:spAutoFit/>
          </a:bodyPr>
          <a:lstStyle/>
          <a:p>
            <a:pPr marL="285750" lvl="0" indent="-285750">
              <a:buFont typeface="Arial" panose="020B0604020202020204" pitchFamily="34" charset="0"/>
              <a:buChar char="•"/>
            </a:pPr>
            <a:r>
              <a:rPr lang="en-US" sz="1600" dirty="0">
                <a:solidFill>
                  <a:srgbClr val="8064A2"/>
                </a:solidFill>
                <a:latin typeface="Muli Regular"/>
                <a:cs typeface="Muli Regular"/>
              </a:rPr>
              <a:t>FAIR scientific data </a:t>
            </a:r>
            <a:r>
              <a:rPr lang="en-US" sz="1600" dirty="0" err="1">
                <a:solidFill>
                  <a:srgbClr val="8064A2"/>
                </a:solidFill>
                <a:latin typeface="Muli Regular"/>
                <a:cs typeface="Muli Regular"/>
              </a:rPr>
              <a:t>generalised</a:t>
            </a:r>
            <a:endParaRPr lang="en-US" sz="1600" dirty="0">
              <a:solidFill>
                <a:srgbClr val="8064A2"/>
              </a:solidFill>
              <a:latin typeface="Muli Regular"/>
              <a:cs typeface="Muli Regular"/>
            </a:endParaRPr>
          </a:p>
          <a:p>
            <a:pPr marL="285750" lvl="0" indent="-285750">
              <a:buFont typeface="Arial" panose="020B0604020202020204" pitchFamily="34" charset="0"/>
              <a:buChar char="•"/>
            </a:pPr>
            <a:r>
              <a:rPr lang="en-US" sz="1600" dirty="0">
                <a:solidFill>
                  <a:srgbClr val="8064A2"/>
                </a:solidFill>
                <a:latin typeface="Muli Regular"/>
                <a:cs typeface="Muli Regular"/>
              </a:rPr>
              <a:t>Multi-disciplinary data search, download,  transfer</a:t>
            </a:r>
          </a:p>
          <a:p>
            <a:pPr marL="285750" lvl="0" indent="-285750">
              <a:buFont typeface="Arial" panose="020B0604020202020204" pitchFamily="34" charset="0"/>
              <a:buChar char="•"/>
            </a:pPr>
            <a:r>
              <a:rPr lang="en-US" sz="1600" dirty="0">
                <a:solidFill>
                  <a:srgbClr val="8064A2"/>
                </a:solidFill>
                <a:latin typeface="Muli Regular"/>
                <a:cs typeface="Muli Regular"/>
              </a:rPr>
              <a:t>Resources for data storage, archiving, computation</a:t>
            </a:r>
          </a:p>
          <a:p>
            <a:pPr marL="285750" lvl="0" indent="-285750">
              <a:buFont typeface="Arial" panose="020B0604020202020204" pitchFamily="34" charset="0"/>
              <a:buChar char="•"/>
            </a:pPr>
            <a:r>
              <a:rPr lang="en-US" sz="1600" dirty="0">
                <a:solidFill>
                  <a:srgbClr val="8064A2"/>
                </a:solidFill>
                <a:latin typeface="Muli Regular"/>
                <a:cs typeface="Muli Regular"/>
              </a:rPr>
              <a:t>European scientific commons</a:t>
            </a:r>
          </a:p>
          <a:p>
            <a:pPr marL="285750" lvl="0" indent="-285750">
              <a:buFont typeface="Arial" panose="020B0604020202020204" pitchFamily="34" charset="0"/>
              <a:buChar char="•"/>
            </a:pPr>
            <a:r>
              <a:rPr lang="en-US" sz="1600" dirty="0">
                <a:solidFill>
                  <a:srgbClr val="8064A2"/>
                </a:solidFill>
                <a:latin typeface="Muli Regular"/>
                <a:cs typeface="Muli Regular"/>
              </a:rPr>
              <a:t>Science Digital Market (?)</a:t>
            </a:r>
          </a:p>
        </p:txBody>
      </p:sp>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86800" y="5943600"/>
            <a:ext cx="1257842" cy="838200"/>
          </a:xfrm>
          <a:prstGeom prst="rect">
            <a:avLst/>
          </a:prstGeom>
        </p:spPr>
      </p:pic>
    </p:spTree>
    <p:extLst>
      <p:ext uri="{BB962C8B-B14F-4D97-AF65-F5344CB8AC3E}">
        <p14:creationId xmlns:p14="http://schemas.microsoft.com/office/powerpoint/2010/main" val="3437702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23E56C-C080-4C4D-9FC2-2524FBE46EB0}"/>
              </a:ext>
            </a:extLst>
          </p:cNvPr>
          <p:cNvSpPr>
            <a:spLocks noGrp="1"/>
          </p:cNvSpPr>
          <p:nvPr>
            <p:ph idx="4294967295"/>
          </p:nvPr>
        </p:nvSpPr>
        <p:spPr>
          <a:xfrm>
            <a:off x="0" y="1492250"/>
            <a:ext cx="7239000" cy="831850"/>
          </a:xfrm>
        </p:spPr>
        <p:txBody>
          <a:bodyPr/>
          <a:lstStyle/>
          <a:p>
            <a:pPr lvl="1"/>
            <a:endParaRPr lang="en-US" dirty="0"/>
          </a:p>
          <a:p>
            <a:pPr lvl="1"/>
            <a:endParaRPr lang="en-US" dirty="0"/>
          </a:p>
          <a:p>
            <a:pPr lvl="1"/>
            <a:endParaRPr lang="en-US" dirty="0"/>
          </a:p>
        </p:txBody>
      </p:sp>
      <p:sp>
        <p:nvSpPr>
          <p:cNvPr id="6" name="Title 1"/>
          <p:cNvSpPr txBox="1">
            <a:spLocks/>
          </p:cNvSpPr>
          <p:nvPr/>
        </p:nvSpPr>
        <p:spPr>
          <a:xfrm>
            <a:off x="304800" y="228600"/>
            <a:ext cx="110434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US" sz="4000" dirty="0">
                <a:solidFill>
                  <a:srgbClr val="A34773"/>
                </a:solidFill>
                <a:latin typeface="Muli Black"/>
                <a:cs typeface="Muli Black"/>
              </a:rPr>
              <a:t>Data Policies</a:t>
            </a:r>
            <a:endParaRPr lang="en-US" sz="4000" kern="0" dirty="0">
              <a:solidFill>
                <a:srgbClr val="A34773"/>
              </a:solidFill>
              <a:latin typeface="Muli Black"/>
              <a:cs typeface="Muli Black"/>
            </a:endParaRPr>
          </a:p>
        </p:txBody>
      </p:sp>
      <p:sp>
        <p:nvSpPr>
          <p:cNvPr id="7" name="Rectangle 6"/>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WP2</a:t>
            </a:r>
          </a:p>
        </p:txBody>
      </p:sp>
      <p:sp>
        <p:nvSpPr>
          <p:cNvPr id="8" name="Content Placeholder 2">
            <a:extLst>
              <a:ext uri="{FF2B5EF4-FFF2-40B4-BE49-F238E27FC236}">
                <a16:creationId xmlns:a16="http://schemas.microsoft.com/office/drawing/2014/main" id="{5823E56C-C080-4C4D-9FC2-2524FBE46EB0}"/>
              </a:ext>
            </a:extLst>
          </p:cNvPr>
          <p:cNvSpPr txBox="1">
            <a:spLocks/>
          </p:cNvSpPr>
          <p:nvPr/>
        </p:nvSpPr>
        <p:spPr>
          <a:xfrm>
            <a:off x="-3517" y="1518047"/>
            <a:ext cx="7924800" cy="5109091"/>
          </a:xfrm>
          <a:prstGeom prst="rect">
            <a:avLst/>
          </a:prstGeom>
        </p:spPr>
        <p:txBody>
          <a:bodyPr wrap="square" lIns="0" tIns="0" rIns="0" bIns="0">
            <a:spAutoFit/>
          </a:bodyPr>
          <a:lstStyle>
            <a:lvl1pPr marL="0">
              <a:defRPr sz="2400" b="1" i="0">
                <a:solidFill>
                  <a:srgbClr val="4C4D4F"/>
                </a:solidFill>
                <a:latin typeface="Muli" pitchFamily="2" charset="77"/>
                <a:ea typeface="+mn-ea"/>
                <a:cs typeface="Arial"/>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800100" lvl="1" indent="-342900">
              <a:buFont typeface="Arial" panose="020B0604020202020204" pitchFamily="34" charset="0"/>
              <a:buChar char="•"/>
            </a:pPr>
            <a:r>
              <a:rPr lang="en-US" sz="3200" b="1" kern="0" dirty="0">
                <a:solidFill>
                  <a:srgbClr val="8064A2"/>
                </a:solidFill>
                <a:latin typeface="Muli Black"/>
                <a:cs typeface="Muli Black"/>
              </a:rPr>
              <a:t>Update</a:t>
            </a:r>
            <a:r>
              <a:rPr lang="en-US" sz="3200" kern="0" dirty="0">
                <a:solidFill>
                  <a:srgbClr val="8064A2"/>
                </a:solidFill>
                <a:latin typeface="Muli Black"/>
                <a:cs typeface="Muli Black"/>
              </a:rPr>
              <a:t> </a:t>
            </a:r>
            <a:r>
              <a:rPr lang="en-US" sz="3200" b="1" kern="0" dirty="0">
                <a:solidFill>
                  <a:srgbClr val="8064A2"/>
                </a:solidFill>
                <a:latin typeface="Muli Black"/>
                <a:cs typeface="Muli Black"/>
              </a:rPr>
              <a:t>data policies to be</a:t>
            </a:r>
          </a:p>
          <a:p>
            <a:pPr marL="800100" lvl="1" indent="-342900">
              <a:buFont typeface="Arial" panose="020B0604020202020204" pitchFamily="34" charset="0"/>
              <a:buChar char="•"/>
            </a:pPr>
            <a:endParaRPr lang="en-US" sz="3200" kern="0" dirty="0">
              <a:solidFill>
                <a:srgbClr val="8064A2"/>
              </a:solidFill>
            </a:endParaRPr>
          </a:p>
          <a:p>
            <a:pPr marL="800100" lvl="1" indent="-342900">
              <a:buFont typeface="Arial" panose="020B0604020202020204" pitchFamily="34" charset="0"/>
              <a:buChar char="•"/>
            </a:pPr>
            <a:r>
              <a:rPr lang="en-US" sz="2000" b="1" kern="0" dirty="0">
                <a:solidFill>
                  <a:srgbClr val="8064A2"/>
                </a:solidFill>
                <a:latin typeface="Muli Black"/>
                <a:cs typeface="Muli Black"/>
              </a:rPr>
              <a:t>Analysis of PANOSC Data Policies for commonalities and differences</a:t>
            </a:r>
            <a:br>
              <a:rPr lang="en-US" sz="2000" b="1" kern="0" dirty="0">
                <a:solidFill>
                  <a:srgbClr val="8064A2"/>
                </a:solidFill>
                <a:latin typeface="Muli Black"/>
                <a:cs typeface="Muli Black"/>
              </a:rPr>
            </a:br>
            <a:r>
              <a:rPr lang="en-US" sz="1600" kern="0" dirty="0">
                <a:solidFill>
                  <a:srgbClr val="8064A2"/>
                </a:solidFill>
                <a:latin typeface="Muli Regular"/>
                <a:cs typeface="Muli Regular"/>
                <a:hlinkClick r:id="rId2"/>
              </a:rPr>
              <a:t>https://docs.google.com/spreadsheets/d/1KhQO1-lj8mqYKPvB-VdlCx5loYYsnTcNytxYdJLAy-Y/edit?usp=sharing</a:t>
            </a:r>
            <a:r>
              <a:rPr lang="en-US" sz="1600" kern="0" dirty="0">
                <a:solidFill>
                  <a:srgbClr val="8064A2"/>
                </a:solidFill>
                <a:latin typeface="Muli Regular"/>
                <a:cs typeface="Muli Regular"/>
              </a:rPr>
              <a:t> </a:t>
            </a:r>
            <a:br>
              <a:rPr lang="en-US" sz="1600" kern="0" dirty="0">
                <a:solidFill>
                  <a:srgbClr val="8064A2"/>
                </a:solidFill>
                <a:latin typeface="Muli Regular"/>
                <a:cs typeface="Muli Regular"/>
              </a:rPr>
            </a:br>
            <a:endParaRPr lang="en-US" sz="1600" b="1" kern="0" dirty="0">
              <a:solidFill>
                <a:srgbClr val="8064A2"/>
              </a:solidFill>
              <a:latin typeface="Muli Regular"/>
              <a:cs typeface="Muli Regular"/>
            </a:endParaRPr>
          </a:p>
          <a:p>
            <a:pPr marL="800100" lvl="1" indent="-342900">
              <a:buFont typeface="Arial" panose="020B0604020202020204" pitchFamily="34" charset="0"/>
              <a:buChar char="•"/>
            </a:pPr>
            <a:r>
              <a:rPr lang="en-US" sz="2000" b="1" kern="0" dirty="0">
                <a:solidFill>
                  <a:srgbClr val="8064A2"/>
                </a:solidFill>
                <a:latin typeface="Muli Black"/>
                <a:cs typeface="Muli Black"/>
              </a:rPr>
              <a:t>Gathered Data Policy Lessons Learned from </a:t>
            </a:r>
            <a:r>
              <a:rPr lang="en-US" sz="2000" b="1" kern="0" dirty="0" err="1">
                <a:solidFill>
                  <a:srgbClr val="8064A2"/>
                </a:solidFill>
                <a:latin typeface="Muli Black"/>
                <a:cs typeface="Muli Black"/>
              </a:rPr>
              <a:t>PaNOSC</a:t>
            </a:r>
            <a:r>
              <a:rPr lang="en-US" sz="2000" b="1" kern="0" dirty="0">
                <a:solidFill>
                  <a:srgbClr val="8064A2"/>
                </a:solidFill>
                <a:latin typeface="Muli Black"/>
                <a:cs typeface="Muli Black"/>
              </a:rPr>
              <a:t> partners</a:t>
            </a:r>
            <a:br>
              <a:rPr lang="en-US" sz="2000" b="1" kern="0" dirty="0">
                <a:solidFill>
                  <a:srgbClr val="8064A2"/>
                </a:solidFill>
                <a:latin typeface="Muli Black"/>
                <a:cs typeface="Muli Black"/>
              </a:rPr>
            </a:br>
            <a:r>
              <a:rPr lang="en-US" sz="1600" kern="0" dirty="0">
                <a:solidFill>
                  <a:srgbClr val="8064A2"/>
                </a:solidFill>
                <a:latin typeface="Muli Regular"/>
                <a:cs typeface="Muli Regular"/>
                <a:hlinkClick r:id="rId3"/>
              </a:rPr>
              <a:t>https://docs.google.com/document/d/1TvlkRYgxduADzDeeNjsyReVDtyibnGpp5oH9cFiXpfM/edit?usp=sharing</a:t>
            </a:r>
            <a:r>
              <a:rPr lang="en-US" sz="1600" kern="0" dirty="0">
                <a:solidFill>
                  <a:srgbClr val="8064A2"/>
                </a:solidFill>
                <a:latin typeface="Muli Regular"/>
                <a:cs typeface="Muli Regular"/>
              </a:rPr>
              <a:t> </a:t>
            </a:r>
            <a:br>
              <a:rPr lang="en-US" sz="1600" kern="0" dirty="0">
                <a:solidFill>
                  <a:srgbClr val="8064A2"/>
                </a:solidFill>
                <a:latin typeface="Muli Regular"/>
                <a:cs typeface="Muli Regular"/>
              </a:rPr>
            </a:br>
            <a:endParaRPr lang="en-US" sz="1600" kern="0" dirty="0">
              <a:solidFill>
                <a:srgbClr val="8064A2"/>
              </a:solidFill>
              <a:latin typeface="Muli Regular"/>
              <a:cs typeface="Muli Regular"/>
            </a:endParaRPr>
          </a:p>
          <a:p>
            <a:pPr marL="800100" lvl="1" indent="-342900">
              <a:buFont typeface="Arial" panose="020B0604020202020204" pitchFamily="34" charset="0"/>
              <a:buChar char="•"/>
            </a:pPr>
            <a:r>
              <a:rPr lang="en-US" sz="2000" b="1" kern="0" dirty="0">
                <a:solidFill>
                  <a:srgbClr val="8064A2"/>
                </a:solidFill>
                <a:latin typeface="Muli Black"/>
                <a:cs typeface="Muli Black"/>
              </a:rPr>
              <a:t>Plan to Write a Best Practices guide for implementing Data Policies </a:t>
            </a:r>
            <a:br>
              <a:rPr lang="en-US" sz="2000" b="1" kern="0" dirty="0">
                <a:solidFill>
                  <a:srgbClr val="8064A2"/>
                </a:solidFill>
                <a:latin typeface="Muli Black"/>
                <a:cs typeface="Muli Black"/>
              </a:rPr>
            </a:br>
            <a:r>
              <a:rPr lang="en-US" sz="2000" b="1" kern="0" dirty="0">
                <a:solidFill>
                  <a:srgbClr val="8064A2"/>
                </a:solidFill>
                <a:latin typeface="Muli Black"/>
                <a:cs typeface="Muli Black"/>
              </a:rPr>
              <a:t>(</a:t>
            </a:r>
            <a:r>
              <a:rPr lang="en-US" sz="2000" b="1" i="1" kern="0" dirty="0">
                <a:solidFill>
                  <a:srgbClr val="8064A2"/>
                </a:solidFill>
                <a:latin typeface="Muli Black"/>
                <a:cs typeface="Muli Black"/>
              </a:rPr>
              <a:t>Implementing FAIR Data Policies Handbook</a:t>
            </a:r>
            <a:r>
              <a:rPr lang="en-US" sz="2000" b="1" kern="0" dirty="0">
                <a:solidFill>
                  <a:srgbClr val="8064A2"/>
                </a:solidFill>
                <a:latin typeface="Muli Black"/>
                <a:cs typeface="Muli Black"/>
              </a:rPr>
              <a:t>)</a:t>
            </a:r>
          </a:p>
          <a:p>
            <a:pPr marL="800100" lvl="1" indent="-342900">
              <a:buFont typeface="Arial" panose="020B0604020202020204" pitchFamily="34" charset="0"/>
              <a:buChar char="•"/>
            </a:pPr>
            <a:endParaRPr lang="en-US" sz="2000" b="1" kern="0" dirty="0">
              <a:solidFill>
                <a:srgbClr val="8064A2"/>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990600"/>
            <a:ext cx="3676650" cy="1247775"/>
          </a:xfrm>
          <a:prstGeom prst="rect">
            <a:avLst/>
          </a:prstGeom>
        </p:spPr>
      </p:pic>
      <p:sp>
        <p:nvSpPr>
          <p:cNvPr id="10" name="Rectangle 9"/>
          <p:cNvSpPr/>
          <p:nvPr/>
        </p:nvSpPr>
        <p:spPr>
          <a:xfrm>
            <a:off x="7623949" y="2684162"/>
            <a:ext cx="3876675" cy="4339650"/>
          </a:xfrm>
          <a:prstGeom prst="rect">
            <a:avLst/>
          </a:prstGeom>
        </p:spPr>
        <p:txBody>
          <a:bodyPr wrap="square">
            <a:spAutoFit/>
          </a:bodyPr>
          <a:lstStyle/>
          <a:p>
            <a:pPr marL="800100" lvl="1" indent="-342900">
              <a:buFont typeface="Arial" panose="020B0604020202020204" pitchFamily="34" charset="0"/>
              <a:buChar char="•"/>
            </a:pPr>
            <a:r>
              <a:rPr lang="en-US" sz="2000" b="1" kern="0" dirty="0">
                <a:solidFill>
                  <a:srgbClr val="8064A2"/>
                </a:solidFill>
                <a:latin typeface="Muli Regular"/>
                <a:cs typeface="Muli Regular"/>
              </a:rPr>
              <a:t>Applied for Data Catalogue certification with </a:t>
            </a:r>
            <a:r>
              <a:rPr lang="en-US" sz="2000" b="1" kern="0" dirty="0" err="1">
                <a:solidFill>
                  <a:srgbClr val="8064A2"/>
                </a:solidFill>
                <a:latin typeface="Muli Regular"/>
                <a:cs typeface="Muli Regular"/>
              </a:rPr>
              <a:t>FAIRsFAIR</a:t>
            </a:r>
            <a:endParaRPr lang="en-US" sz="2000" b="1" kern="0" dirty="0">
              <a:solidFill>
                <a:srgbClr val="8064A2"/>
              </a:solidFill>
              <a:latin typeface="Muli Regular"/>
              <a:cs typeface="Muli Regular"/>
            </a:endParaRPr>
          </a:p>
          <a:p>
            <a:pPr marL="800100" lvl="1" indent="-342900">
              <a:buFont typeface="Arial" panose="020B0604020202020204" pitchFamily="34" charset="0"/>
              <a:buChar char="•"/>
            </a:pPr>
            <a:endParaRPr lang="en-US" sz="2000" b="1" kern="0" dirty="0">
              <a:solidFill>
                <a:srgbClr val="8064A2"/>
              </a:solidFill>
              <a:latin typeface="Muli Regular"/>
              <a:cs typeface="Muli Regular"/>
            </a:endParaRPr>
          </a:p>
          <a:p>
            <a:pPr marL="800100" lvl="1" indent="-342900">
              <a:buFont typeface="Arial" panose="020B0604020202020204" pitchFamily="34" charset="0"/>
              <a:buChar char="•"/>
            </a:pPr>
            <a:r>
              <a:rPr lang="en-US" sz="2000" b="1" kern="0" dirty="0">
                <a:solidFill>
                  <a:srgbClr val="8064A2"/>
                </a:solidFill>
                <a:latin typeface="Muli Regular"/>
                <a:cs typeface="Muli Regular"/>
              </a:rPr>
              <a:t>Working with the EOSC FAIR working group on applying FAIR in RIs </a:t>
            </a:r>
          </a:p>
          <a:p>
            <a:pPr marL="800100" lvl="1" indent="-342900">
              <a:buFont typeface="Arial" panose="020B0604020202020204" pitchFamily="34" charset="0"/>
              <a:buChar char="•"/>
            </a:pPr>
            <a:endParaRPr lang="en-US" sz="2000" b="1" kern="0" dirty="0">
              <a:solidFill>
                <a:srgbClr val="8064A2"/>
              </a:solidFill>
              <a:latin typeface="Muli Regular"/>
              <a:cs typeface="Muli Regular"/>
            </a:endParaRPr>
          </a:p>
          <a:p>
            <a:pPr marL="800100" lvl="1" indent="-342900">
              <a:buFont typeface="Arial" panose="020B0604020202020204" pitchFamily="34" charset="0"/>
              <a:buChar char="•"/>
            </a:pPr>
            <a:r>
              <a:rPr lang="en-US" sz="2000" b="1" kern="0" dirty="0">
                <a:solidFill>
                  <a:srgbClr val="8064A2"/>
                </a:solidFill>
                <a:latin typeface="Muli Regular"/>
                <a:cs typeface="Muli Regular"/>
              </a:rPr>
              <a:t>Provide a service for users for Data Management Plans (DMPs)</a:t>
            </a:r>
          </a:p>
          <a:p>
            <a:pPr marL="800100" lvl="1" indent="-342900">
              <a:buFont typeface="Arial" panose="020B0604020202020204" pitchFamily="34" charset="0"/>
              <a:buChar char="•"/>
            </a:pPr>
            <a:endParaRPr lang="en-US" kern="0" dirty="0">
              <a:solidFill>
                <a:srgbClr val="8064A2"/>
              </a:solidFill>
              <a:latin typeface="Muli Regular"/>
              <a:cs typeface="Muli Regular"/>
            </a:endParaRPr>
          </a:p>
          <a:p>
            <a:pPr lvl="1"/>
            <a:endParaRPr lang="en-US" kern="0" dirty="0">
              <a:solidFill>
                <a:sysClr val="windowText" lastClr="000000"/>
              </a:solidFill>
              <a:latin typeface="Muli Regular"/>
              <a:cs typeface="Muli Regular"/>
            </a:endParaRPr>
          </a:p>
        </p:txBody>
      </p:sp>
      <p:grpSp>
        <p:nvGrpSpPr>
          <p:cNvPr id="11" name="Group 10"/>
          <p:cNvGrpSpPr/>
          <p:nvPr/>
        </p:nvGrpSpPr>
        <p:grpSpPr>
          <a:xfrm>
            <a:off x="1681163" y="6360160"/>
            <a:ext cx="7691437" cy="345440"/>
            <a:chOff x="1681163" y="6228257"/>
            <a:chExt cx="7691437" cy="345440"/>
          </a:xfrm>
        </p:grpSpPr>
        <p:sp>
          <p:nvSpPr>
            <p:cNvPr id="12"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3"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4"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5" name="object 19"/>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16"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1"/>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18"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9" name="object 23"/>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20"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5"/>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22"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144112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309853"/>
            <a:ext cx="7717536" cy="5193792"/>
          </a:xfrm>
          <a:prstGeom prst="rect">
            <a:avLst/>
          </a:prstGeom>
        </p:spPr>
      </p:pic>
      <p:sp>
        <p:nvSpPr>
          <p:cNvPr id="2" name="Title 1"/>
          <p:cNvSpPr>
            <a:spLocks noGrp="1"/>
          </p:cNvSpPr>
          <p:nvPr>
            <p:ph type="title" idx="4294967295"/>
          </p:nvPr>
        </p:nvSpPr>
        <p:spPr>
          <a:xfrm>
            <a:off x="457200" y="152400"/>
            <a:ext cx="4057650" cy="1350962"/>
          </a:xfrm>
        </p:spPr>
        <p:txBody>
          <a:bodyPr/>
          <a:lstStyle/>
          <a:p>
            <a:r>
              <a:rPr lang="en-US" sz="4000" dirty="0">
                <a:solidFill>
                  <a:srgbClr val="8064A2"/>
                </a:solidFill>
                <a:latin typeface="Muli Black"/>
                <a:cs typeface="Muli Black"/>
              </a:rPr>
              <a:t>Link raw data to </a:t>
            </a:r>
            <a:r>
              <a:rPr lang="en-US" sz="4000" dirty="0" err="1">
                <a:solidFill>
                  <a:srgbClr val="8064A2"/>
                </a:solidFill>
                <a:latin typeface="Muli Black"/>
                <a:cs typeface="Muli Black"/>
              </a:rPr>
              <a:t>PDBe</a:t>
            </a:r>
            <a:br>
              <a:rPr lang="en-US" sz="4000" dirty="0">
                <a:solidFill>
                  <a:srgbClr val="8064A2"/>
                </a:solidFill>
                <a:latin typeface="Muli Black"/>
                <a:cs typeface="Muli Black"/>
              </a:rPr>
            </a:br>
            <a:br>
              <a:rPr lang="en-US" sz="4000" dirty="0">
                <a:solidFill>
                  <a:srgbClr val="8064A2"/>
                </a:solidFill>
                <a:latin typeface="Muli Black"/>
                <a:cs typeface="Muli Black"/>
              </a:rPr>
            </a:br>
            <a:endParaRPr lang="en-US" sz="4000" dirty="0">
              <a:solidFill>
                <a:srgbClr val="8064A2"/>
              </a:solidFill>
              <a:latin typeface="Muli Black"/>
              <a:cs typeface="Muli Black"/>
            </a:endParaRPr>
          </a:p>
        </p:txBody>
      </p:sp>
      <p:sp>
        <p:nvSpPr>
          <p:cNvPr id="5"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7"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9"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1"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3"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5"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Rectangle 15"/>
          <p:cNvSpPr/>
          <p:nvPr/>
        </p:nvSpPr>
        <p:spPr>
          <a:xfrm>
            <a:off x="438443" y="2408222"/>
            <a:ext cx="6096000" cy="3970318"/>
          </a:xfrm>
          <a:prstGeom prst="rect">
            <a:avLst/>
          </a:prstGeom>
        </p:spPr>
        <p:txBody>
          <a:bodyPr>
            <a:spAutoFit/>
          </a:bodyPr>
          <a:lstStyle/>
          <a:p>
            <a:r>
              <a:rPr lang="en-GB" dirty="0">
                <a:latin typeface="Muli Regular"/>
                <a:cs typeface="Muli Regular"/>
              </a:rPr>
              <a:t>{ </a:t>
            </a:r>
            <a:br>
              <a:rPr lang="en-GB" dirty="0">
                <a:latin typeface="Muli Regular"/>
                <a:cs typeface="Muli Regular"/>
              </a:rPr>
            </a:br>
            <a:r>
              <a:rPr lang="en-GB" dirty="0">
                <a:latin typeface="Muli Regular"/>
                <a:cs typeface="Muli Regular"/>
              </a:rPr>
              <a:t>"</a:t>
            </a:r>
            <a:r>
              <a:rPr lang="en-GB" dirty="0" err="1">
                <a:latin typeface="Muli Regular"/>
                <a:cs typeface="Muli Regular"/>
              </a:rPr>
              <a:t>pdbid</a:t>
            </a:r>
            <a:r>
              <a:rPr lang="en-GB" dirty="0">
                <a:latin typeface="Muli Regular"/>
                <a:cs typeface="Muli Regular"/>
              </a:rPr>
              <a:t>": "5TOK", </a:t>
            </a:r>
            <a:br>
              <a:rPr lang="en-GB" dirty="0">
                <a:latin typeface="Muli Regular"/>
                <a:cs typeface="Muli Regular"/>
              </a:rPr>
            </a:br>
            <a:r>
              <a:rPr lang="en-GB" dirty="0">
                <a:latin typeface="Muli Regular"/>
                <a:cs typeface="Muli Regular"/>
              </a:rPr>
              <a:t>"datasets": [ </a:t>
            </a:r>
            <a:br>
              <a:rPr lang="en-GB" dirty="0">
                <a:latin typeface="Muli Regular"/>
                <a:cs typeface="Muli Regular"/>
              </a:rPr>
            </a:br>
            <a:r>
              <a:rPr lang="en-GB" dirty="0">
                <a:latin typeface="Muli Regular"/>
                <a:cs typeface="Muli Regular"/>
              </a:rPr>
              <a:t>    { </a:t>
            </a:r>
            <a:br>
              <a:rPr lang="en-GB" dirty="0">
                <a:latin typeface="Muli Regular"/>
                <a:cs typeface="Muli Regular"/>
              </a:rPr>
            </a:br>
            <a:r>
              <a:rPr lang="en-GB" dirty="0">
                <a:latin typeface="Muli Regular"/>
                <a:cs typeface="Muli Regular"/>
              </a:rPr>
              <a:t>      "</a:t>
            </a:r>
            <a:r>
              <a:rPr lang="en-GB" dirty="0" err="1">
                <a:latin typeface="Muli Regular"/>
                <a:cs typeface="Muli Regular"/>
              </a:rPr>
              <a:t>data_doi</a:t>
            </a:r>
            <a:r>
              <a:rPr lang="en-GB" dirty="0">
                <a:latin typeface="Muli Regular"/>
                <a:cs typeface="Muli Regular"/>
              </a:rPr>
              <a:t>": "10.15785/SBGRID/427", </a:t>
            </a:r>
            <a:br>
              <a:rPr lang="en-GB" dirty="0">
                <a:latin typeface="Muli Regular"/>
                <a:cs typeface="Muli Regular"/>
              </a:rPr>
            </a:br>
            <a:r>
              <a:rPr lang="en-GB" dirty="0">
                <a:latin typeface="Muli Regular"/>
                <a:cs typeface="Muli Regular"/>
              </a:rPr>
              <a:t>      "</a:t>
            </a:r>
            <a:r>
              <a:rPr lang="en-GB" dirty="0" err="1">
                <a:latin typeface="Muli Regular"/>
                <a:cs typeface="Muli Regular"/>
              </a:rPr>
              <a:t>storage_requirements</a:t>
            </a:r>
            <a:r>
              <a:rPr lang="en-GB" dirty="0">
                <a:latin typeface="Muli Regular"/>
                <a:cs typeface="Muli Regular"/>
              </a:rPr>
              <a:t>": "3.2G", </a:t>
            </a:r>
            <a:br>
              <a:rPr lang="en-GB" dirty="0">
                <a:latin typeface="Muli Regular"/>
                <a:cs typeface="Muli Regular"/>
              </a:rPr>
            </a:br>
            <a:r>
              <a:rPr lang="en-GB" dirty="0">
                <a:latin typeface="Muli Regular"/>
                <a:cs typeface="Muli Regular"/>
              </a:rPr>
              <a:t>      "</a:t>
            </a:r>
            <a:r>
              <a:rPr lang="en-GB" dirty="0" err="1">
                <a:latin typeface="Muli Regular"/>
                <a:cs typeface="Muli Regular"/>
              </a:rPr>
              <a:t>dataset_thumbnail_url</a:t>
            </a:r>
            <a:r>
              <a:rPr lang="en-GB" dirty="0">
                <a:latin typeface="Muli Regular"/>
                <a:cs typeface="Muli Regular"/>
              </a:rPr>
              <a:t>": </a:t>
            </a:r>
            <a:r>
              <a:rPr lang="en-GB" dirty="0">
                <a:latin typeface="Muli Regular"/>
                <a:cs typeface="Muli Regular"/>
                <a:hlinkClick r:id="rId7"/>
              </a:rPr>
              <a:t>"https://data.sbgrid.org//upload//</a:t>
            </a:r>
            <a:r>
              <a:rPr lang="en-GB" dirty="0" err="1">
                <a:latin typeface="Muli Regular"/>
                <a:cs typeface="Muli Regular"/>
                <a:hlinkClick r:id="rId7"/>
              </a:rPr>
              <a:t>diffn-png</a:t>
            </a:r>
            <a:r>
              <a:rPr lang="en-GB" dirty="0">
                <a:latin typeface="Muli Regular"/>
                <a:cs typeface="Muli Regular"/>
                <a:hlinkClick r:id="rId7"/>
              </a:rPr>
              <a:t>/427/427-diffn.png"</a:t>
            </a:r>
            <a:r>
              <a:rPr lang="en-GB" dirty="0">
                <a:latin typeface="Muli Regular"/>
                <a:cs typeface="Muli Regular"/>
              </a:rPr>
              <a:t>, </a:t>
            </a:r>
            <a:br>
              <a:rPr lang="en-GB" dirty="0">
                <a:latin typeface="Muli Regular"/>
                <a:cs typeface="Muli Regular"/>
              </a:rPr>
            </a:br>
            <a:r>
              <a:rPr lang="en-GB" dirty="0">
                <a:latin typeface="Muli Regular"/>
                <a:cs typeface="Muli Regular"/>
              </a:rPr>
              <a:t>      "</a:t>
            </a:r>
            <a:r>
              <a:rPr lang="en-GB" dirty="0" err="1">
                <a:latin typeface="Muli Regular"/>
                <a:cs typeface="Muli Regular"/>
              </a:rPr>
              <a:t>landing_page</a:t>
            </a:r>
            <a:r>
              <a:rPr lang="en-GB" dirty="0">
                <a:latin typeface="Muli Regular"/>
                <a:cs typeface="Muli Regular"/>
              </a:rPr>
              <a:t>": </a:t>
            </a:r>
            <a:r>
              <a:rPr lang="en-GB" dirty="0">
                <a:latin typeface="Muli Regular"/>
                <a:cs typeface="Muli Regular"/>
                <a:hlinkClick r:id="rId8"/>
              </a:rPr>
              <a:t>"https://data.sbgrid.org/dataset/427"</a:t>
            </a:r>
            <a:r>
              <a:rPr lang="en-GB" dirty="0">
                <a:latin typeface="Muli Regular"/>
                <a:cs typeface="Muli Regular"/>
              </a:rPr>
              <a:t> </a:t>
            </a:r>
            <a:br>
              <a:rPr lang="en-GB" dirty="0">
                <a:latin typeface="Muli Regular"/>
                <a:cs typeface="Muli Regular"/>
              </a:rPr>
            </a:br>
            <a:r>
              <a:rPr lang="en-GB" dirty="0">
                <a:latin typeface="Muli Regular"/>
                <a:cs typeface="Muli Regular"/>
              </a:rPr>
              <a:t>    } </a:t>
            </a:r>
            <a:br>
              <a:rPr lang="en-GB" dirty="0">
                <a:latin typeface="Muli Regular"/>
                <a:cs typeface="Muli Regular"/>
              </a:rPr>
            </a:br>
            <a:r>
              <a:rPr lang="en-GB" dirty="0">
                <a:latin typeface="Muli Regular"/>
                <a:cs typeface="Muli Regular"/>
              </a:rPr>
              <a:t>  ] </a:t>
            </a:r>
            <a:br>
              <a:rPr lang="en-GB" dirty="0">
                <a:latin typeface="Muli Regular"/>
                <a:cs typeface="Muli Regular"/>
              </a:rPr>
            </a:br>
            <a:r>
              <a:rPr lang="en-GB" dirty="0">
                <a:latin typeface="Muli Regular"/>
                <a:cs typeface="Muli Regular"/>
              </a:rPr>
              <a:t>} </a:t>
            </a:r>
            <a:endParaRPr lang="en-US" dirty="0">
              <a:latin typeface="Muli Regular"/>
              <a:cs typeface="Muli Regular"/>
            </a:endParaRPr>
          </a:p>
        </p:txBody>
      </p:sp>
      <p:pic>
        <p:nvPicPr>
          <p:cNvPr id="17" name="Picture 16"/>
          <p:cNvPicPr>
            <a:picLocks noChangeAspect="1"/>
          </p:cNvPicPr>
          <p:nvPr/>
        </p:nvPicPr>
        <p:blipFill>
          <a:blip r:embed="rId9"/>
          <a:stretch>
            <a:fillRect/>
          </a:stretch>
        </p:blipFill>
        <p:spPr>
          <a:xfrm>
            <a:off x="6160675" y="2867025"/>
            <a:ext cx="6125145" cy="3990975"/>
          </a:xfrm>
          <a:prstGeom prst="rect">
            <a:avLst/>
          </a:prstGeom>
        </p:spPr>
      </p:pic>
      <p:sp>
        <p:nvSpPr>
          <p:cNvPr id="19" name="Rectangle 18"/>
          <p:cNvSpPr/>
          <p:nvPr/>
        </p:nvSpPr>
        <p:spPr>
          <a:xfrm>
            <a:off x="10591800" y="152400"/>
            <a:ext cx="1428596" cy="707886"/>
          </a:xfrm>
          <a:prstGeom prst="rect">
            <a:avLst/>
          </a:prstGeom>
        </p:spPr>
        <p:txBody>
          <a:bodyPr wrap="none">
            <a:spAutoFit/>
          </a:bodyPr>
          <a:lstStyle/>
          <a:p>
            <a:r>
              <a:rPr lang="en-US" sz="4000" b="1" dirty="0">
                <a:solidFill>
                  <a:srgbClr val="8064A2"/>
                </a:solidFill>
                <a:latin typeface="Muli Black"/>
                <a:cs typeface="Muli Black"/>
              </a:rPr>
              <a:t>WP2</a:t>
            </a:r>
          </a:p>
        </p:txBody>
      </p:sp>
    </p:spTree>
    <p:extLst>
      <p:ext uri="{BB962C8B-B14F-4D97-AF65-F5344CB8AC3E}">
        <p14:creationId xmlns:p14="http://schemas.microsoft.com/office/powerpoint/2010/main" val="876613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00ADB23-EED0-C14F-AE23-483CFD35393E}"/>
              </a:ext>
            </a:extLst>
          </p:cNvPr>
          <p:cNvGraphicFramePr>
            <a:graphicFrameLocks noGrp="1"/>
          </p:cNvGraphicFramePr>
          <p:nvPr>
            <p:extLst>
              <p:ext uri="{D42A27DB-BD31-4B8C-83A1-F6EECF244321}">
                <p14:modId xmlns:p14="http://schemas.microsoft.com/office/powerpoint/2010/main" val="711392334"/>
              </p:ext>
            </p:extLst>
          </p:nvPr>
        </p:nvGraphicFramePr>
        <p:xfrm>
          <a:off x="114300" y="152401"/>
          <a:ext cx="11963400" cy="5791200"/>
        </p:xfrm>
        <a:graphic>
          <a:graphicData uri="http://schemas.openxmlformats.org/drawingml/2006/table">
            <a:tbl>
              <a:tblPr firstRow="1">
                <a:tableStyleId>{72833802-FEF1-4C79-8D5D-14CF1EAF98D9}</a:tableStyleId>
              </a:tblPr>
              <a:tblGrid>
                <a:gridCol w="2209800">
                  <a:extLst>
                    <a:ext uri="{9D8B030D-6E8A-4147-A177-3AD203B41FA5}">
                      <a16:colId xmlns:a16="http://schemas.microsoft.com/office/drawing/2014/main" val="1895943065"/>
                    </a:ext>
                  </a:extLst>
                </a:gridCol>
                <a:gridCol w="2133600">
                  <a:extLst>
                    <a:ext uri="{9D8B030D-6E8A-4147-A177-3AD203B41FA5}">
                      <a16:colId xmlns:a16="http://schemas.microsoft.com/office/drawing/2014/main" val="1088045458"/>
                    </a:ext>
                  </a:extLst>
                </a:gridCol>
                <a:gridCol w="1676400">
                  <a:extLst>
                    <a:ext uri="{9D8B030D-6E8A-4147-A177-3AD203B41FA5}">
                      <a16:colId xmlns:a16="http://schemas.microsoft.com/office/drawing/2014/main" val="509391530"/>
                    </a:ext>
                  </a:extLst>
                </a:gridCol>
                <a:gridCol w="835820">
                  <a:extLst>
                    <a:ext uri="{9D8B030D-6E8A-4147-A177-3AD203B41FA5}">
                      <a16:colId xmlns:a16="http://schemas.microsoft.com/office/drawing/2014/main" val="2719112892"/>
                    </a:ext>
                  </a:extLst>
                </a:gridCol>
                <a:gridCol w="1753417">
                  <a:extLst>
                    <a:ext uri="{9D8B030D-6E8A-4147-A177-3AD203B41FA5}">
                      <a16:colId xmlns:a16="http://schemas.microsoft.com/office/drawing/2014/main" val="81688154"/>
                    </a:ext>
                  </a:extLst>
                </a:gridCol>
                <a:gridCol w="1524711">
                  <a:extLst>
                    <a:ext uri="{9D8B030D-6E8A-4147-A177-3AD203B41FA5}">
                      <a16:colId xmlns:a16="http://schemas.microsoft.com/office/drawing/2014/main" val="2885107047"/>
                    </a:ext>
                  </a:extLst>
                </a:gridCol>
                <a:gridCol w="1829652">
                  <a:extLst>
                    <a:ext uri="{9D8B030D-6E8A-4147-A177-3AD203B41FA5}">
                      <a16:colId xmlns:a16="http://schemas.microsoft.com/office/drawing/2014/main" val="3356792243"/>
                    </a:ext>
                  </a:extLst>
                </a:gridCol>
              </a:tblGrid>
              <a:tr h="211242">
                <a:tc>
                  <a:txBody>
                    <a:bodyPr/>
                    <a:lstStyle/>
                    <a:p>
                      <a:pPr algn="ctr"/>
                      <a:r>
                        <a:rPr lang="en-GB" sz="1300" b="1" dirty="0">
                          <a:effectLst/>
                          <a:latin typeface="Muli Regular"/>
                          <a:cs typeface="Muli Regular"/>
                        </a:rPr>
                        <a:t>Partner</a:t>
                      </a:r>
                    </a:p>
                  </a:txBody>
                  <a:tcPr marL="2810" marR="2810" marT="1297" marB="1297" anchor="ctr"/>
                </a:tc>
                <a:tc>
                  <a:txBody>
                    <a:bodyPr/>
                    <a:lstStyle/>
                    <a:p>
                      <a:pPr algn="ctr"/>
                      <a:r>
                        <a:rPr lang="en-GB" sz="1300" b="1" dirty="0">
                          <a:effectLst/>
                          <a:latin typeface="Muli Regular"/>
                          <a:cs typeface="Muli Regular"/>
                        </a:rPr>
                        <a:t>CERIC</a:t>
                      </a:r>
                    </a:p>
                  </a:txBody>
                  <a:tcPr marL="2810" marR="2810" marT="1297" marB="1297" anchor="ctr"/>
                </a:tc>
                <a:tc>
                  <a:txBody>
                    <a:bodyPr/>
                    <a:lstStyle/>
                    <a:p>
                      <a:pPr algn="ctr"/>
                      <a:r>
                        <a:rPr lang="en-GB" sz="1300" b="1">
                          <a:effectLst/>
                          <a:latin typeface="Muli Regular"/>
                          <a:cs typeface="Muli Regular"/>
                        </a:rPr>
                        <a:t>ESS</a:t>
                      </a:r>
                    </a:p>
                  </a:txBody>
                  <a:tcPr marL="2810" marR="2810" marT="1297" marB="1297" anchor="ctr"/>
                </a:tc>
                <a:tc>
                  <a:txBody>
                    <a:bodyPr/>
                    <a:lstStyle/>
                    <a:p>
                      <a:pPr algn="ctr"/>
                      <a:r>
                        <a:rPr lang="en-GB" sz="1300" b="1" dirty="0">
                          <a:effectLst/>
                          <a:latin typeface="Muli Regular"/>
                          <a:cs typeface="Muli Regular"/>
                        </a:rPr>
                        <a:t>ELI</a:t>
                      </a:r>
                    </a:p>
                  </a:txBody>
                  <a:tcPr marL="2810" marR="2810" marT="1297" marB="1297" anchor="ctr"/>
                </a:tc>
                <a:tc>
                  <a:txBody>
                    <a:bodyPr/>
                    <a:lstStyle/>
                    <a:p>
                      <a:pPr algn="ctr"/>
                      <a:r>
                        <a:rPr lang="en-GB" sz="1300" b="1">
                          <a:effectLst/>
                          <a:latin typeface="Muli Regular"/>
                          <a:cs typeface="Muli Regular"/>
                        </a:rPr>
                        <a:t>ESRF</a:t>
                      </a:r>
                    </a:p>
                  </a:txBody>
                  <a:tcPr marL="2810" marR="2810" marT="1297" marB="1297" anchor="ctr"/>
                </a:tc>
                <a:tc>
                  <a:txBody>
                    <a:bodyPr/>
                    <a:lstStyle/>
                    <a:p>
                      <a:pPr algn="ctr"/>
                      <a:r>
                        <a:rPr lang="en-GB" sz="1300" b="1">
                          <a:effectLst/>
                          <a:latin typeface="Muli Regular"/>
                          <a:cs typeface="Muli Regular"/>
                        </a:rPr>
                        <a:t>ILL</a:t>
                      </a:r>
                    </a:p>
                  </a:txBody>
                  <a:tcPr marL="2810" marR="2810" marT="1297" marB="1297" anchor="ctr"/>
                </a:tc>
                <a:tc>
                  <a:txBody>
                    <a:bodyPr/>
                    <a:lstStyle/>
                    <a:p>
                      <a:pPr algn="ctr"/>
                      <a:r>
                        <a:rPr lang="en-GB" sz="1300" b="1">
                          <a:effectLst/>
                          <a:latin typeface="Muli Regular"/>
                          <a:cs typeface="Muli Regular"/>
                        </a:rPr>
                        <a:t>XFEL</a:t>
                      </a:r>
                    </a:p>
                  </a:txBody>
                  <a:tcPr marL="2810" marR="2810" marT="1297" marB="1297" anchor="ctr"/>
                </a:tc>
                <a:extLst>
                  <a:ext uri="{0D108BD9-81ED-4DB2-BD59-A6C34878D82A}">
                    <a16:rowId xmlns:a16="http://schemas.microsoft.com/office/drawing/2014/main" val="1003177486"/>
                  </a:ext>
                </a:extLst>
              </a:tr>
              <a:tr h="628651">
                <a:tc>
                  <a:txBody>
                    <a:bodyPr/>
                    <a:lstStyle/>
                    <a:p>
                      <a:pPr algn="ctr"/>
                      <a:r>
                        <a:rPr lang="en-GB" sz="1300" b="1">
                          <a:effectLst/>
                          <a:latin typeface="Muli Regular"/>
                          <a:cs typeface="Muli Regular"/>
                        </a:rPr>
                        <a:t>Catalogue</a:t>
                      </a:r>
                    </a:p>
                  </a:txBody>
                  <a:tcPr marL="2810" marR="2810" marT="1297" marB="1297" anchor="ctr"/>
                </a:tc>
                <a:tc>
                  <a:txBody>
                    <a:bodyPr/>
                    <a:lstStyle/>
                    <a:p>
                      <a:pPr algn="ctr"/>
                      <a:r>
                        <a:rPr lang="en-GB" sz="1300" b="1" dirty="0">
                          <a:effectLst/>
                          <a:latin typeface="Muli Regular"/>
                          <a:cs typeface="Muli Regular"/>
                        </a:rPr>
                        <a:t>VUO </a:t>
                      </a:r>
                      <a:br>
                        <a:rPr lang="en-GB" sz="1300" b="1" dirty="0">
                          <a:effectLst/>
                          <a:latin typeface="Muli Regular"/>
                          <a:cs typeface="Muli Regular"/>
                        </a:rPr>
                      </a:br>
                      <a:r>
                        <a:rPr lang="en-GB" sz="1300" b="1" dirty="0">
                          <a:effectLst/>
                          <a:latin typeface="Muli Regular"/>
                          <a:cs typeface="Muli Regular"/>
                        </a:rPr>
                        <a:t>(online storage NOT a catalogue)</a:t>
                      </a:r>
                    </a:p>
                  </a:txBody>
                  <a:tcPr marL="2810" marR="2810" marT="1297" marB="1297" anchor="ctr"/>
                </a:tc>
                <a:tc>
                  <a:txBody>
                    <a:bodyPr/>
                    <a:lstStyle/>
                    <a:p>
                      <a:pPr algn="ctr"/>
                      <a:r>
                        <a:rPr lang="en-GB" sz="1300" b="1">
                          <a:effectLst/>
                          <a:latin typeface="Muli Regular"/>
                          <a:cs typeface="Muli Regular"/>
                        </a:rPr>
                        <a:t>SciCat</a:t>
                      </a:r>
                    </a:p>
                  </a:txBody>
                  <a:tcPr marL="2810" marR="2810" marT="1297" marB="1297" anchor="ctr"/>
                </a:tc>
                <a:tc>
                  <a:txBody>
                    <a:bodyPr/>
                    <a:lstStyle/>
                    <a:p>
                      <a:pPr algn="ctr"/>
                      <a:r>
                        <a:rPr lang="en-GB" sz="1300" b="1" dirty="0">
                          <a:effectLst/>
                          <a:latin typeface="Muli Regular"/>
                          <a:cs typeface="Muli Regular"/>
                        </a:rPr>
                        <a:t>TBD</a:t>
                      </a:r>
                    </a:p>
                  </a:txBody>
                  <a:tcPr marL="2810" marR="2810" marT="1297" marB="1297" anchor="ctr"/>
                </a:tc>
                <a:tc>
                  <a:txBody>
                    <a:bodyPr/>
                    <a:lstStyle/>
                    <a:p>
                      <a:pPr algn="ctr"/>
                      <a:r>
                        <a:rPr lang="en-GB" sz="1300" b="1">
                          <a:effectLst/>
                          <a:latin typeface="Muli Regular"/>
                          <a:cs typeface="Muli Regular"/>
                        </a:rPr>
                        <a:t>ICAT</a:t>
                      </a:r>
                    </a:p>
                  </a:txBody>
                  <a:tcPr marL="2810" marR="2810" marT="1297" marB="1297" anchor="ctr"/>
                </a:tc>
                <a:tc>
                  <a:txBody>
                    <a:bodyPr/>
                    <a:lstStyle/>
                    <a:p>
                      <a:pPr algn="ctr"/>
                      <a:r>
                        <a:rPr lang="en-GB" sz="1300" b="1">
                          <a:effectLst/>
                          <a:latin typeface="Muli Regular"/>
                          <a:cs typeface="Muli Regular"/>
                        </a:rPr>
                        <a:t>ILL Own</a:t>
                      </a:r>
                    </a:p>
                  </a:txBody>
                  <a:tcPr marL="2810" marR="2810" marT="1297" marB="1297" anchor="ctr"/>
                </a:tc>
                <a:tc>
                  <a:txBody>
                    <a:bodyPr/>
                    <a:lstStyle/>
                    <a:p>
                      <a:pPr algn="ctr"/>
                      <a:r>
                        <a:rPr lang="en-GB" sz="1300" b="1" dirty="0" err="1">
                          <a:effectLst/>
                          <a:latin typeface="Muli Regular"/>
                          <a:cs typeface="Muli Regular"/>
                        </a:rPr>
                        <a:t>myMdC</a:t>
                      </a:r>
                      <a:endParaRPr lang="en-GB" sz="1300" b="1" dirty="0">
                        <a:effectLst/>
                        <a:latin typeface="Muli Regular"/>
                        <a:cs typeface="Muli Regular"/>
                      </a:endParaRPr>
                    </a:p>
                  </a:txBody>
                  <a:tcPr marL="2810" marR="2810" marT="1297" marB="1297" anchor="ctr"/>
                </a:tc>
                <a:extLst>
                  <a:ext uri="{0D108BD9-81ED-4DB2-BD59-A6C34878D82A}">
                    <a16:rowId xmlns:a16="http://schemas.microsoft.com/office/drawing/2014/main" val="3982430268"/>
                  </a:ext>
                </a:extLst>
              </a:tr>
              <a:tr h="419946">
                <a:tc>
                  <a:txBody>
                    <a:bodyPr/>
                    <a:lstStyle/>
                    <a:p>
                      <a:pPr algn="ctr"/>
                      <a:r>
                        <a:rPr lang="en-GB" sz="1300" b="1" dirty="0">
                          <a:effectLst/>
                          <a:latin typeface="Muli Regular"/>
                          <a:cs typeface="Muli Regular"/>
                        </a:rPr>
                        <a:t>URL</a:t>
                      </a:r>
                    </a:p>
                  </a:txBody>
                  <a:tcPr marL="2810" marR="2810" marT="1297" marB="1297" anchor="ctr"/>
                </a:tc>
                <a:tc>
                  <a:txBody>
                    <a:bodyPr/>
                    <a:lstStyle/>
                    <a:p>
                      <a:pPr algn="ctr"/>
                      <a:r>
                        <a:rPr lang="en-GB" sz="1300" b="1" u="none" strike="noStrike" dirty="0">
                          <a:effectLst/>
                          <a:latin typeface="Muli Regular"/>
                          <a:cs typeface="Muli Regular"/>
                          <a:hlinkClick r:id="rId3"/>
                        </a:rPr>
                        <a:t>https://vuo.elettra.trieste.it</a:t>
                      </a:r>
                      <a:endParaRPr lang="en-GB" sz="1300" b="1" dirty="0">
                        <a:effectLst/>
                        <a:latin typeface="Muli Regular"/>
                        <a:cs typeface="Muli Regular"/>
                      </a:endParaRPr>
                    </a:p>
                  </a:txBody>
                  <a:tcPr marL="2810" marR="2810" marT="1297" marB="1297" anchor="ctr"/>
                </a:tc>
                <a:tc>
                  <a:txBody>
                    <a:bodyPr/>
                    <a:lstStyle/>
                    <a:p>
                      <a:pPr algn="ctr"/>
                      <a:r>
                        <a:rPr lang="en-GB" sz="1300" b="1" u="none" strike="noStrike">
                          <a:effectLst/>
                          <a:latin typeface="Muli Regular"/>
                          <a:cs typeface="Muli Regular"/>
                          <a:hlinkClick r:id="rId4"/>
                        </a:rPr>
                        <a:t>https://scicat.esss.se</a:t>
                      </a:r>
                      <a:endParaRPr lang="en-GB" sz="1300" b="1">
                        <a:effectLst/>
                        <a:latin typeface="Muli Regular"/>
                        <a:cs typeface="Muli Regular"/>
                      </a:endParaRP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u="none" strike="noStrike">
                          <a:effectLst/>
                          <a:latin typeface="Muli Regular"/>
                          <a:cs typeface="Muli Regular"/>
                          <a:hlinkClick r:id="rId5"/>
                        </a:rPr>
                        <a:t>https://datahub.esrf.fr</a:t>
                      </a:r>
                      <a:endParaRPr lang="en-GB" sz="1300" b="1">
                        <a:effectLst/>
                        <a:latin typeface="Muli Regular"/>
                        <a:cs typeface="Muli Regular"/>
                      </a:endParaRPr>
                    </a:p>
                  </a:txBody>
                  <a:tcPr marL="2810" marR="2810" marT="1297" marB="1297" anchor="ctr"/>
                </a:tc>
                <a:tc>
                  <a:txBody>
                    <a:bodyPr/>
                    <a:lstStyle/>
                    <a:p>
                      <a:pPr algn="ctr"/>
                      <a:r>
                        <a:rPr lang="en-GB" sz="1300" b="1" u="none" strike="noStrike">
                          <a:effectLst/>
                          <a:latin typeface="Muli Regular"/>
                          <a:cs typeface="Muli Regular"/>
                          <a:hlinkClick r:id="rId6"/>
                        </a:rPr>
                        <a:t>https://data.ill.eu</a:t>
                      </a:r>
                      <a:endParaRPr lang="en-GB" sz="1300" b="1">
                        <a:effectLst/>
                        <a:latin typeface="Muli Regular"/>
                        <a:cs typeface="Muli Regular"/>
                      </a:endParaRPr>
                    </a:p>
                  </a:txBody>
                  <a:tcPr marL="2810" marR="2810" marT="1297" marB="1297" anchor="ctr"/>
                </a:tc>
                <a:tc>
                  <a:txBody>
                    <a:bodyPr/>
                    <a:lstStyle/>
                    <a:p>
                      <a:pPr algn="ctr"/>
                      <a:r>
                        <a:rPr lang="en-GB" sz="1300" b="1" u="none" strike="noStrike">
                          <a:effectLst/>
                          <a:latin typeface="Muli Regular"/>
                          <a:cs typeface="Muli Regular"/>
                          <a:hlinkClick r:id="rId7"/>
                        </a:rPr>
                        <a:t>https://in.xfel.eu/metadata</a:t>
                      </a:r>
                      <a:endParaRPr lang="en-GB" sz="1300" b="1">
                        <a:effectLst/>
                        <a:latin typeface="Muli Regular"/>
                        <a:cs typeface="Muli Regular"/>
                      </a:endParaRPr>
                    </a:p>
                  </a:txBody>
                  <a:tcPr marL="2810" marR="2810" marT="1297" marB="1297" anchor="ctr"/>
                </a:tc>
                <a:extLst>
                  <a:ext uri="{0D108BD9-81ED-4DB2-BD59-A6C34878D82A}">
                    <a16:rowId xmlns:a16="http://schemas.microsoft.com/office/drawing/2014/main" val="3569255114"/>
                  </a:ext>
                </a:extLst>
              </a:tr>
              <a:tr h="325736">
                <a:tc>
                  <a:txBody>
                    <a:bodyPr/>
                    <a:lstStyle/>
                    <a:p>
                      <a:pPr algn="ctr"/>
                      <a:r>
                        <a:rPr lang="en-GB" sz="1300" b="1">
                          <a:effectLst/>
                          <a:latin typeface="Muli Regular"/>
                          <a:cs typeface="Muli Regular"/>
                        </a:rPr>
                        <a:t>Login required</a:t>
                      </a:r>
                    </a:p>
                  </a:txBody>
                  <a:tcPr marL="2810" marR="2810" marT="1297" marB="1297" anchor="ctr"/>
                </a:tc>
                <a:tc>
                  <a:txBody>
                    <a:bodyPr/>
                    <a:lstStyle/>
                    <a:p>
                      <a:pPr algn="ctr"/>
                      <a:r>
                        <a:rPr lang="en-GB" sz="1300" b="1" dirty="0">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extLst>
                  <a:ext uri="{0D108BD9-81ED-4DB2-BD59-A6C34878D82A}">
                    <a16:rowId xmlns:a16="http://schemas.microsoft.com/office/drawing/2014/main" val="1595150400"/>
                  </a:ext>
                </a:extLst>
              </a:tr>
              <a:tr h="628651">
                <a:tc>
                  <a:txBody>
                    <a:bodyPr/>
                    <a:lstStyle/>
                    <a:p>
                      <a:pPr algn="ctr"/>
                      <a:r>
                        <a:rPr lang="en-GB" sz="1300" b="1">
                          <a:effectLst/>
                          <a:latin typeface="Muli Regular"/>
                          <a:cs typeface="Muli Regular"/>
                        </a:rPr>
                        <a:t>File formats</a:t>
                      </a:r>
                    </a:p>
                  </a:txBody>
                  <a:tcPr marL="2810" marR="2810" marT="1297" marB="1297" anchor="ctr"/>
                </a:tc>
                <a:tc>
                  <a:txBody>
                    <a:bodyPr/>
                    <a:lstStyle/>
                    <a:p>
                      <a:pPr algn="ctr"/>
                      <a:r>
                        <a:rPr lang="en-GB" sz="1300" b="1" dirty="0">
                          <a:effectLst/>
                          <a:latin typeface="Muli Regular"/>
                          <a:cs typeface="Muli Regular"/>
                        </a:rPr>
                        <a:t>NeXus, HDF5, ASCII and many others</a:t>
                      </a:r>
                    </a:p>
                  </a:txBody>
                  <a:tcPr marL="2810" marR="2810" marT="1297" marB="1297" anchor="ctr"/>
                </a:tc>
                <a:tc>
                  <a:txBody>
                    <a:bodyPr/>
                    <a:lstStyle/>
                    <a:p>
                      <a:pPr algn="ctr"/>
                      <a:r>
                        <a:rPr lang="en-GB" sz="1300" b="1" dirty="0">
                          <a:effectLst/>
                          <a:latin typeface="Muli Regular"/>
                          <a:cs typeface="Muli Regular"/>
                        </a:rPr>
                        <a:t>NeXus</a:t>
                      </a:r>
                    </a:p>
                  </a:txBody>
                  <a:tcPr marL="2810" marR="2810" marT="1297" marB="1297" anchor="ctr"/>
                </a:tc>
                <a:tc>
                  <a:txBody>
                    <a:bodyPr/>
                    <a:lstStyle/>
                    <a:p>
                      <a:pPr algn="ctr"/>
                      <a:r>
                        <a:rPr lang="en-GB" sz="1300" b="1" dirty="0">
                          <a:effectLst/>
                          <a:latin typeface="Muli Regular"/>
                          <a:cs typeface="Muli Regular"/>
                        </a:rPr>
                        <a:t>---</a:t>
                      </a:r>
                    </a:p>
                  </a:txBody>
                  <a:tcPr marL="2810" marR="2810" marT="1297" marB="1297" anchor="ctr"/>
                </a:tc>
                <a:tc>
                  <a:txBody>
                    <a:bodyPr/>
                    <a:lstStyle/>
                    <a:p>
                      <a:pPr algn="ctr"/>
                      <a:r>
                        <a:rPr lang="en-GB" sz="1300" b="1" dirty="0">
                          <a:effectLst/>
                          <a:latin typeface="Muli Regular"/>
                          <a:cs typeface="Muli Regular"/>
                        </a:rPr>
                        <a:t>EDF, SPEC, MCA, CBF, CCD, MCCD, HDF5, NeXus</a:t>
                      </a:r>
                    </a:p>
                  </a:txBody>
                  <a:tcPr marL="2810" marR="2810" marT="1297" marB="1297" anchor="ctr"/>
                </a:tc>
                <a:tc>
                  <a:txBody>
                    <a:bodyPr/>
                    <a:lstStyle/>
                    <a:p>
                      <a:pPr algn="ctr"/>
                      <a:r>
                        <a:rPr lang="en-GB" sz="1300" b="1">
                          <a:effectLst/>
                          <a:latin typeface="Muli Regular"/>
                          <a:cs typeface="Muli Regular"/>
                        </a:rPr>
                        <a:t>NeXus and ILL Ascii</a:t>
                      </a:r>
                    </a:p>
                  </a:txBody>
                  <a:tcPr marL="2810" marR="2810" marT="1297" marB="1297" anchor="ctr"/>
                </a:tc>
                <a:tc>
                  <a:txBody>
                    <a:bodyPr/>
                    <a:lstStyle/>
                    <a:p>
                      <a:pPr algn="ctr"/>
                      <a:r>
                        <a:rPr lang="en-GB" sz="1300" b="1">
                          <a:effectLst/>
                          <a:latin typeface="Muli Regular"/>
                          <a:cs typeface="Muli Regular"/>
                        </a:rPr>
                        <a:t>HDF5</a:t>
                      </a:r>
                    </a:p>
                  </a:txBody>
                  <a:tcPr marL="2810" marR="2810" marT="1297" marB="1297" anchor="ctr"/>
                </a:tc>
                <a:extLst>
                  <a:ext uri="{0D108BD9-81ED-4DB2-BD59-A6C34878D82A}">
                    <a16:rowId xmlns:a16="http://schemas.microsoft.com/office/drawing/2014/main" val="1460924634"/>
                  </a:ext>
                </a:extLst>
              </a:tr>
              <a:tr h="343192">
                <a:tc>
                  <a:txBody>
                    <a:bodyPr/>
                    <a:lstStyle/>
                    <a:p>
                      <a:pPr algn="ctr"/>
                      <a:r>
                        <a:rPr lang="en-GB" sz="1300" b="1" dirty="0">
                          <a:effectLst/>
                          <a:latin typeface="Muli Regular"/>
                          <a:cs typeface="Muli Regular"/>
                        </a:rPr>
                        <a:t>Database</a:t>
                      </a:r>
                    </a:p>
                  </a:txBody>
                  <a:tcPr marL="2810" marR="2810" marT="1297" marB="1297" anchor="ctr"/>
                </a:tc>
                <a:tc>
                  <a:txBody>
                    <a:bodyPr/>
                    <a:lstStyle/>
                    <a:p>
                      <a:pPr algn="ctr"/>
                      <a:r>
                        <a:rPr lang="en-GB" sz="1300" b="1" dirty="0">
                          <a:effectLst/>
                          <a:latin typeface="Muli Regular"/>
                          <a:cs typeface="Muli Regular"/>
                        </a:rPr>
                        <a:t>Oracle</a:t>
                      </a:r>
                    </a:p>
                  </a:txBody>
                  <a:tcPr marL="2810" marR="2810" marT="1297" marB="1297" anchor="ctr"/>
                </a:tc>
                <a:tc>
                  <a:txBody>
                    <a:bodyPr/>
                    <a:lstStyle/>
                    <a:p>
                      <a:pPr algn="ctr"/>
                      <a:r>
                        <a:rPr lang="en-GB" sz="1300" b="1">
                          <a:effectLst/>
                          <a:latin typeface="Muli Regular"/>
                          <a:cs typeface="Muli Regular"/>
                        </a:rPr>
                        <a:t>MongoDB</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dirty="0">
                          <a:effectLst/>
                          <a:latin typeface="Muli Regular"/>
                          <a:cs typeface="Muli Regular"/>
                        </a:rPr>
                        <a:t>Oracle and MongoDB</a:t>
                      </a:r>
                    </a:p>
                  </a:txBody>
                  <a:tcPr marL="2810" marR="2810" marT="1297" marB="1297" anchor="ctr"/>
                </a:tc>
                <a:tc>
                  <a:txBody>
                    <a:bodyPr/>
                    <a:lstStyle/>
                    <a:p>
                      <a:pPr algn="ctr"/>
                      <a:r>
                        <a:rPr lang="en-GB" sz="1300" b="1" dirty="0">
                          <a:effectLst/>
                          <a:latin typeface="Muli Regular"/>
                          <a:cs typeface="Muli Regular"/>
                        </a:rPr>
                        <a:t>Oracle</a:t>
                      </a:r>
                    </a:p>
                  </a:txBody>
                  <a:tcPr marL="2810" marR="2810" marT="1297" marB="1297" anchor="ctr"/>
                </a:tc>
                <a:tc>
                  <a:txBody>
                    <a:bodyPr/>
                    <a:lstStyle/>
                    <a:p>
                      <a:pPr algn="ctr"/>
                      <a:r>
                        <a:rPr lang="en-GB" sz="1300" b="1" dirty="0">
                          <a:effectLst/>
                          <a:latin typeface="Muli Regular"/>
                          <a:cs typeface="Muli Regular"/>
                        </a:rPr>
                        <a:t>MySQL and PostgreSQL</a:t>
                      </a:r>
                    </a:p>
                  </a:txBody>
                  <a:tcPr marL="2810" marR="2810" marT="1297" marB="1297" anchor="ctr"/>
                </a:tc>
                <a:extLst>
                  <a:ext uri="{0D108BD9-81ED-4DB2-BD59-A6C34878D82A}">
                    <a16:rowId xmlns:a16="http://schemas.microsoft.com/office/drawing/2014/main" val="1196429111"/>
                  </a:ext>
                </a:extLst>
              </a:tr>
              <a:tr h="462030">
                <a:tc>
                  <a:txBody>
                    <a:bodyPr/>
                    <a:lstStyle/>
                    <a:p>
                      <a:pPr algn="ctr"/>
                      <a:r>
                        <a:rPr lang="en-GB" sz="1300" b="1">
                          <a:effectLst/>
                          <a:latin typeface="Muli Regular"/>
                          <a:cs typeface="Muli Regular"/>
                        </a:rPr>
                        <a:t>Language</a:t>
                      </a:r>
                    </a:p>
                  </a:txBody>
                  <a:tcPr marL="2810" marR="2810" marT="1297" marB="1297" anchor="ctr"/>
                </a:tc>
                <a:tc>
                  <a:txBody>
                    <a:bodyPr/>
                    <a:lstStyle/>
                    <a:p>
                      <a:pPr algn="ctr"/>
                      <a:r>
                        <a:rPr lang="en-GB" sz="1300" b="1" dirty="0" err="1">
                          <a:effectLst/>
                          <a:latin typeface="Muli Regular"/>
                          <a:cs typeface="Muli Regular"/>
                        </a:rPr>
                        <a:t>Plsql</a:t>
                      </a:r>
                      <a:r>
                        <a:rPr lang="en-GB" sz="1300" b="1" dirty="0">
                          <a:effectLst/>
                          <a:latin typeface="Muli Regular"/>
                          <a:cs typeface="Muli Regular"/>
                        </a:rPr>
                        <a:t>, Python</a:t>
                      </a:r>
                    </a:p>
                  </a:txBody>
                  <a:tcPr marL="2810" marR="2810" marT="1297" marB="1297" anchor="ctr"/>
                </a:tc>
                <a:tc>
                  <a:txBody>
                    <a:bodyPr/>
                    <a:lstStyle/>
                    <a:p>
                      <a:pPr algn="ctr"/>
                      <a:r>
                        <a:rPr lang="en-GB" sz="1300" b="1" dirty="0" err="1">
                          <a:effectLst/>
                          <a:latin typeface="Muli Regular"/>
                          <a:cs typeface="Muli Regular"/>
                        </a:rPr>
                        <a:t>Javascript</a:t>
                      </a:r>
                      <a:endParaRPr lang="en-GB" sz="1300" b="1" dirty="0">
                        <a:effectLst/>
                        <a:latin typeface="Muli Regular"/>
                        <a:cs typeface="Muli Regular"/>
                      </a:endParaRP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JAVA and Javascript</a:t>
                      </a:r>
                    </a:p>
                  </a:txBody>
                  <a:tcPr marL="2810" marR="2810" marT="1297" marB="1297" anchor="ctr"/>
                </a:tc>
                <a:tc>
                  <a:txBody>
                    <a:bodyPr/>
                    <a:lstStyle/>
                    <a:p>
                      <a:pPr algn="ctr"/>
                      <a:r>
                        <a:rPr lang="en-GB" sz="1300" b="1">
                          <a:effectLst/>
                          <a:latin typeface="Muli Regular"/>
                          <a:cs typeface="Muli Regular"/>
                        </a:rPr>
                        <a:t>PHP</a:t>
                      </a:r>
                    </a:p>
                  </a:txBody>
                  <a:tcPr marL="2810" marR="2810" marT="1297" marB="1297" anchor="ctr"/>
                </a:tc>
                <a:tc>
                  <a:txBody>
                    <a:bodyPr/>
                    <a:lstStyle/>
                    <a:p>
                      <a:pPr algn="ctr"/>
                      <a:r>
                        <a:rPr lang="en-GB" sz="1300" b="1">
                          <a:effectLst/>
                          <a:latin typeface="Muli Regular"/>
                          <a:cs typeface="Muli Regular"/>
                        </a:rPr>
                        <a:t>App: Ruby(onRails), Client: Python</a:t>
                      </a:r>
                    </a:p>
                  </a:txBody>
                  <a:tcPr marL="2810" marR="2810" marT="1297" marB="1297" anchor="ctr"/>
                </a:tc>
                <a:extLst>
                  <a:ext uri="{0D108BD9-81ED-4DB2-BD59-A6C34878D82A}">
                    <a16:rowId xmlns:a16="http://schemas.microsoft.com/office/drawing/2014/main" val="2942273699"/>
                  </a:ext>
                </a:extLst>
              </a:tr>
              <a:tr h="343192">
                <a:tc>
                  <a:txBody>
                    <a:bodyPr/>
                    <a:lstStyle/>
                    <a:p>
                      <a:pPr algn="ctr"/>
                      <a:r>
                        <a:rPr lang="en-GB" sz="1300" b="1">
                          <a:effectLst/>
                          <a:latin typeface="Muli Regular"/>
                          <a:cs typeface="Muli Regular"/>
                        </a:rPr>
                        <a:t>Main technologies</a:t>
                      </a:r>
                    </a:p>
                  </a:txBody>
                  <a:tcPr marL="2810" marR="2810" marT="1297" marB="1297" anchor="ctr"/>
                </a:tc>
                <a:tc>
                  <a:txBody>
                    <a:bodyPr/>
                    <a:lstStyle/>
                    <a:p>
                      <a:pPr algn="ctr"/>
                      <a:r>
                        <a:rPr lang="en-GB" sz="1300" b="1" dirty="0">
                          <a:effectLst/>
                          <a:latin typeface="Muli Regular"/>
                          <a:cs typeface="Muli Regular"/>
                        </a:rPr>
                        <a:t>WebDAV, Guacamole</a:t>
                      </a:r>
                    </a:p>
                  </a:txBody>
                  <a:tcPr marL="2810" marR="2810" marT="1297" marB="1297" anchor="ctr"/>
                </a:tc>
                <a:tc>
                  <a:txBody>
                    <a:bodyPr/>
                    <a:lstStyle/>
                    <a:p>
                      <a:pPr algn="ctr"/>
                      <a:r>
                        <a:rPr lang="en-GB" sz="1300" b="1">
                          <a:effectLst/>
                          <a:latin typeface="Muli Regular"/>
                          <a:cs typeface="Muli Regular"/>
                        </a:rPr>
                        <a:t>Angular</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React, NodeJS, EJB, JPA</a:t>
                      </a:r>
                    </a:p>
                  </a:txBody>
                  <a:tcPr marL="2810" marR="2810" marT="1297" marB="1297" anchor="ctr"/>
                </a:tc>
                <a:tc>
                  <a:txBody>
                    <a:bodyPr/>
                    <a:lstStyle/>
                    <a:p>
                      <a:pPr algn="ctr"/>
                      <a:r>
                        <a:rPr lang="en-GB" sz="1300" b="1">
                          <a:effectLst/>
                          <a:latin typeface="Muli Regular"/>
                          <a:cs typeface="Muli Regular"/>
                        </a:rPr>
                        <a:t>Symfony, JQuery</a:t>
                      </a:r>
                    </a:p>
                  </a:txBody>
                  <a:tcPr marL="2810" marR="2810" marT="1297" marB="1297" anchor="ctr"/>
                </a:tc>
                <a:tc>
                  <a:txBody>
                    <a:bodyPr/>
                    <a:lstStyle/>
                    <a:p>
                      <a:pPr algn="ctr"/>
                      <a:r>
                        <a:rPr lang="en-GB" sz="1300" b="1">
                          <a:effectLst/>
                          <a:latin typeface="Muli Regular"/>
                          <a:cs typeface="Muli Regular"/>
                        </a:rPr>
                        <a:t>Rails</a:t>
                      </a:r>
                    </a:p>
                  </a:txBody>
                  <a:tcPr marL="2810" marR="2810" marT="1297" marB="1297" anchor="ctr"/>
                </a:tc>
                <a:extLst>
                  <a:ext uri="{0D108BD9-81ED-4DB2-BD59-A6C34878D82A}">
                    <a16:rowId xmlns:a16="http://schemas.microsoft.com/office/drawing/2014/main" val="885333054"/>
                  </a:ext>
                </a:extLst>
              </a:tr>
              <a:tr h="419946">
                <a:tc>
                  <a:txBody>
                    <a:bodyPr/>
                    <a:lstStyle/>
                    <a:p>
                      <a:pPr algn="ctr"/>
                      <a:r>
                        <a:rPr lang="en-GB" sz="1300" b="1">
                          <a:effectLst/>
                          <a:latin typeface="Muli Regular"/>
                          <a:cs typeface="Muli Regular"/>
                        </a:rPr>
                        <a:t>Number of public datasets/files</a:t>
                      </a:r>
                    </a:p>
                  </a:txBody>
                  <a:tcPr marL="2810" marR="2810" marT="1297" marB="1297" anchor="ctr"/>
                </a:tc>
                <a:tc>
                  <a:txBody>
                    <a:bodyPr/>
                    <a:lstStyle/>
                    <a:p>
                      <a:pPr algn="ctr"/>
                      <a:r>
                        <a:rPr lang="en-GB" sz="1300" b="1" dirty="0">
                          <a:effectLst/>
                          <a:latin typeface="Muli Regular"/>
                          <a:cs typeface="Muli Regular"/>
                        </a:rPr>
                        <a:t>0/0</a:t>
                      </a:r>
                    </a:p>
                  </a:txBody>
                  <a:tcPr marL="2810" marR="2810" marT="1297" marB="1297" anchor="ctr"/>
                </a:tc>
                <a:tc>
                  <a:txBody>
                    <a:bodyPr/>
                    <a:lstStyle/>
                    <a:p>
                      <a:pPr algn="ctr"/>
                      <a:r>
                        <a:rPr lang="en-GB" sz="1300" b="1" dirty="0">
                          <a:effectLst/>
                          <a:latin typeface="Muli Regular"/>
                          <a:cs typeface="Muli Regular"/>
                        </a:rPr>
                        <a:t>181/250,000</a:t>
                      </a:r>
                    </a:p>
                  </a:txBody>
                  <a:tcPr marL="2810" marR="2810" marT="1297" marB="1297" anchor="ctr"/>
                </a:tc>
                <a:tc>
                  <a:txBody>
                    <a:bodyPr/>
                    <a:lstStyle/>
                    <a:p>
                      <a:pPr algn="ctr"/>
                      <a:r>
                        <a:rPr lang="en-GB" sz="1300" b="1" dirty="0">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~540K/157M</a:t>
                      </a:r>
                    </a:p>
                  </a:txBody>
                  <a:tcPr marL="2810" marR="2810" marT="1297" marB="1297" anchor="ctr"/>
                </a:tc>
                <a:tc>
                  <a:txBody>
                    <a:bodyPr/>
                    <a:lstStyle/>
                    <a:p>
                      <a:pPr algn="ctr"/>
                      <a:r>
                        <a:rPr lang="en-GB" sz="1300" b="1">
                          <a:effectLst/>
                          <a:latin typeface="Muli Regular"/>
                          <a:cs typeface="Muli Regular"/>
                        </a:rPr>
                        <a:t>~250K/4M</a:t>
                      </a:r>
                    </a:p>
                  </a:txBody>
                  <a:tcPr marL="2810" marR="2810" marT="1297" marB="1297" anchor="ctr"/>
                </a:tc>
                <a:tc>
                  <a:txBody>
                    <a:bodyPr/>
                    <a:lstStyle/>
                    <a:p>
                      <a:pPr algn="ctr"/>
                      <a:r>
                        <a:rPr lang="en-GB" sz="1300" b="1">
                          <a:effectLst/>
                          <a:latin typeface="Muli Regular"/>
                          <a:cs typeface="Muli Regular"/>
                        </a:rPr>
                        <a:t>0/0</a:t>
                      </a:r>
                    </a:p>
                  </a:txBody>
                  <a:tcPr marL="2810" marR="2810" marT="1297" marB="1297" anchor="ctr"/>
                </a:tc>
                <a:extLst>
                  <a:ext uri="{0D108BD9-81ED-4DB2-BD59-A6C34878D82A}">
                    <a16:rowId xmlns:a16="http://schemas.microsoft.com/office/drawing/2014/main" val="1320923288"/>
                  </a:ext>
                </a:extLst>
              </a:tr>
              <a:tr h="268704">
                <a:tc>
                  <a:txBody>
                    <a:bodyPr/>
                    <a:lstStyle/>
                    <a:p>
                      <a:pPr algn="ctr"/>
                      <a:r>
                        <a:rPr lang="en-GB" sz="1300" b="1">
                          <a:effectLst/>
                          <a:latin typeface="Muli Regular"/>
                          <a:cs typeface="Muli Regular"/>
                        </a:rPr>
                        <a:t>Using OAI-PMH</a:t>
                      </a:r>
                    </a:p>
                  </a:txBody>
                  <a:tcPr marL="2810" marR="2810" marT="1297" marB="1297" anchor="ctr"/>
                </a:tc>
                <a:tc>
                  <a:txBody>
                    <a:bodyPr/>
                    <a:lstStyle/>
                    <a:p>
                      <a:pPr algn="ctr"/>
                      <a:r>
                        <a:rPr lang="en-GB" sz="1300" b="1" dirty="0">
                          <a:effectLst/>
                          <a:latin typeface="Muli Regular"/>
                          <a:cs typeface="Muli Regular"/>
                        </a:rPr>
                        <a:t>No</a:t>
                      </a:r>
                    </a:p>
                  </a:txBody>
                  <a:tcPr marL="2810" marR="2810" marT="1297" marB="1297" anchor="ctr"/>
                </a:tc>
                <a:tc>
                  <a:txBody>
                    <a:bodyPr/>
                    <a:lstStyle/>
                    <a:p>
                      <a:pPr algn="ctr"/>
                      <a:r>
                        <a:rPr lang="en-GB" sz="1300" b="1">
                          <a:effectLst/>
                          <a:latin typeface="Muli Regular"/>
                          <a:cs typeface="Muli Regular"/>
                        </a:rPr>
                        <a:t>Not yet installed</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No</a:t>
                      </a:r>
                    </a:p>
                  </a:txBody>
                  <a:tcPr marL="2810" marR="2810" marT="1297" marB="1297" anchor="ctr"/>
                </a:tc>
                <a:tc>
                  <a:txBody>
                    <a:bodyPr/>
                    <a:lstStyle/>
                    <a:p>
                      <a:pPr algn="ctr"/>
                      <a:r>
                        <a:rPr lang="en-GB" sz="1300" b="1" dirty="0">
                          <a:effectLst/>
                          <a:latin typeface="Muli Regular"/>
                          <a:cs typeface="Muli Regular"/>
                        </a:rPr>
                        <a:t>No</a:t>
                      </a:r>
                    </a:p>
                  </a:txBody>
                  <a:tcPr marL="2810" marR="2810" marT="1297" marB="1297" anchor="ctr"/>
                </a:tc>
                <a:tc>
                  <a:txBody>
                    <a:bodyPr/>
                    <a:lstStyle/>
                    <a:p>
                      <a:pPr algn="ctr"/>
                      <a:r>
                        <a:rPr lang="en-GB" sz="1300" b="1">
                          <a:effectLst/>
                          <a:latin typeface="Muli Regular"/>
                          <a:cs typeface="Muli Regular"/>
                        </a:rPr>
                        <a:t>No</a:t>
                      </a:r>
                    </a:p>
                  </a:txBody>
                  <a:tcPr marL="2810" marR="2810" marT="1297" marB="1297" anchor="ctr"/>
                </a:tc>
                <a:extLst>
                  <a:ext uri="{0D108BD9-81ED-4DB2-BD59-A6C34878D82A}">
                    <a16:rowId xmlns:a16="http://schemas.microsoft.com/office/drawing/2014/main" val="967466473"/>
                  </a:ext>
                </a:extLst>
              </a:tr>
              <a:tr h="287687">
                <a:tc>
                  <a:txBody>
                    <a:bodyPr/>
                    <a:lstStyle/>
                    <a:p>
                      <a:pPr algn="ctr"/>
                      <a:r>
                        <a:rPr lang="en-GB" sz="1300" b="1">
                          <a:effectLst/>
                          <a:latin typeface="Muli Regular"/>
                          <a:cs typeface="Muli Regular"/>
                        </a:rPr>
                        <a:t>Minting DOIs</a:t>
                      </a:r>
                    </a:p>
                  </a:txBody>
                  <a:tcPr marL="2810" marR="2810" marT="1297" marB="1297" anchor="ctr"/>
                </a:tc>
                <a:tc>
                  <a:txBody>
                    <a:bodyPr/>
                    <a:lstStyle/>
                    <a:p>
                      <a:pPr algn="ctr"/>
                      <a:r>
                        <a:rPr lang="en-GB" sz="1300" b="1" dirty="0">
                          <a:effectLst/>
                          <a:latin typeface="Muli Regular"/>
                          <a:cs typeface="Muli Regular"/>
                        </a:rPr>
                        <a:t>Yes</a:t>
                      </a:r>
                    </a:p>
                  </a:txBody>
                  <a:tcPr marL="2810" marR="2810" marT="1297" marB="1297" anchor="ctr"/>
                </a:tc>
                <a:tc>
                  <a:txBody>
                    <a:bodyPr/>
                    <a:lstStyle/>
                    <a:p>
                      <a:pPr algn="ctr"/>
                      <a:r>
                        <a:rPr lang="en-GB" sz="1300" b="1" dirty="0">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tc>
                  <a:txBody>
                    <a:bodyPr/>
                    <a:lstStyle/>
                    <a:p>
                      <a:pPr algn="ctr"/>
                      <a:r>
                        <a:rPr lang="en-GB" sz="1300" b="1">
                          <a:effectLst/>
                          <a:latin typeface="Muli Regular"/>
                          <a:cs typeface="Muli Regular"/>
                        </a:rPr>
                        <a:t>Yes</a:t>
                      </a:r>
                    </a:p>
                  </a:txBody>
                  <a:tcPr marL="2810" marR="2810" marT="1297" marB="1297" anchor="ctr"/>
                </a:tc>
                <a:extLst>
                  <a:ext uri="{0D108BD9-81ED-4DB2-BD59-A6C34878D82A}">
                    <a16:rowId xmlns:a16="http://schemas.microsoft.com/office/drawing/2014/main" val="3213790724"/>
                  </a:ext>
                </a:extLst>
              </a:tr>
              <a:tr h="768473">
                <a:tc>
                  <a:txBody>
                    <a:bodyPr/>
                    <a:lstStyle/>
                    <a:p>
                      <a:pPr algn="ctr"/>
                      <a:r>
                        <a:rPr lang="en-GB" sz="1300" b="1" dirty="0">
                          <a:effectLst/>
                          <a:latin typeface="Muli Regular"/>
                          <a:cs typeface="Muli Regular"/>
                        </a:rPr>
                        <a:t>Data/embargo policy</a:t>
                      </a:r>
                    </a:p>
                  </a:txBody>
                  <a:tcPr marL="2810" marR="2810" marT="1297" marB="1297" anchor="ctr"/>
                </a:tc>
                <a:tc>
                  <a:txBody>
                    <a:bodyPr/>
                    <a:lstStyle/>
                    <a:p>
                      <a:pPr algn="ctr"/>
                      <a:r>
                        <a:rPr lang="en-GB" sz="1300" b="1" dirty="0">
                          <a:effectLst/>
                          <a:latin typeface="Muli Regular"/>
                          <a:cs typeface="Muli Regular"/>
                        </a:rPr>
                        <a:t>Not defined</a:t>
                      </a:r>
                    </a:p>
                  </a:txBody>
                  <a:tcPr marL="2810" marR="2810" marT="1297" marB="1297" anchor="ctr"/>
                </a:tc>
                <a:tc>
                  <a:txBody>
                    <a:bodyPr/>
                    <a:lstStyle/>
                    <a:p>
                      <a:pPr algn="ctr"/>
                      <a:r>
                        <a:rPr lang="en-GB" sz="1300" b="1">
                          <a:effectLst/>
                          <a:latin typeface="Muli Regular"/>
                          <a:cs typeface="Muli Regular"/>
                        </a:rPr>
                        <a:t>Embargoed for 3 years</a:t>
                      </a:r>
                    </a:p>
                  </a:txBody>
                  <a:tcPr marL="2810" marR="2810" marT="1297" marB="1297" anchor="ctr"/>
                </a:tc>
                <a:tc>
                  <a:txBody>
                    <a:bodyPr/>
                    <a:lstStyle/>
                    <a:p>
                      <a:pPr algn="ctr"/>
                      <a:r>
                        <a:rPr lang="en-GB" sz="1300" b="1" dirty="0">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Embargoed for 3 years, </a:t>
                      </a:r>
                      <a:r>
                        <a:rPr lang="en-GB" sz="1300" b="1" u="none" strike="noStrike">
                          <a:effectLst/>
                          <a:latin typeface="Muli Regular"/>
                          <a:cs typeface="Muli Regular"/>
                          <a:hlinkClick r:id="rId8"/>
                        </a:rPr>
                        <a:t>ESRF Data Policy</a:t>
                      </a:r>
                      <a:endParaRPr lang="en-GB" sz="1300" b="1">
                        <a:effectLst/>
                        <a:latin typeface="Muli Regular"/>
                        <a:cs typeface="Muli Regular"/>
                      </a:endParaRPr>
                    </a:p>
                  </a:txBody>
                  <a:tcPr marL="2810" marR="2810" marT="1297" marB="1297" anchor="ctr"/>
                </a:tc>
                <a:tc>
                  <a:txBody>
                    <a:bodyPr/>
                    <a:lstStyle/>
                    <a:p>
                      <a:pPr algn="ctr"/>
                      <a:r>
                        <a:rPr lang="en-GB" sz="1300" b="1" dirty="0">
                          <a:effectLst/>
                          <a:latin typeface="Muli Regular"/>
                          <a:cs typeface="Muli Regular"/>
                        </a:rPr>
                        <a:t>Embargoed for 3 to 5 years, </a:t>
                      </a:r>
                      <a:r>
                        <a:rPr lang="en-GB" sz="1300" b="1" u="none" strike="noStrike" dirty="0">
                          <a:effectLst/>
                          <a:latin typeface="Muli Regular"/>
                          <a:cs typeface="Muli Regular"/>
                          <a:hlinkClick r:id="rId9"/>
                        </a:rPr>
                        <a:t>ILL Data Policy</a:t>
                      </a:r>
                      <a:endParaRPr lang="en-GB" sz="1300" b="1" dirty="0">
                        <a:effectLst/>
                        <a:latin typeface="Muli Regular"/>
                        <a:cs typeface="Muli Regular"/>
                      </a:endParaRPr>
                    </a:p>
                  </a:txBody>
                  <a:tcPr marL="2810" marR="2810" marT="1297" marB="1297" anchor="ctr"/>
                </a:tc>
                <a:tc>
                  <a:txBody>
                    <a:bodyPr/>
                    <a:lstStyle/>
                    <a:p>
                      <a:pPr algn="ctr"/>
                      <a:r>
                        <a:rPr lang="en-GB" sz="1300" b="1">
                          <a:effectLst/>
                          <a:latin typeface="Muli Regular"/>
                          <a:cs typeface="Muli Regular"/>
                        </a:rPr>
                        <a:t>Embargoed for 3 with possible extension to 5 years, </a:t>
                      </a:r>
                      <a:r>
                        <a:rPr lang="en-GB" sz="1300" b="1" u="none" strike="noStrike">
                          <a:effectLst/>
                          <a:latin typeface="Muli Regular"/>
                          <a:cs typeface="Muli Regular"/>
                          <a:hlinkClick r:id="rId10"/>
                        </a:rPr>
                        <a:t>XFEL Data Policy</a:t>
                      </a:r>
                      <a:endParaRPr lang="en-GB" sz="1300" b="1">
                        <a:effectLst/>
                        <a:latin typeface="Muli Regular"/>
                        <a:cs typeface="Muli Regular"/>
                      </a:endParaRPr>
                    </a:p>
                  </a:txBody>
                  <a:tcPr marL="2810" marR="2810" marT="1297" marB="1297" anchor="ctr"/>
                </a:tc>
                <a:extLst>
                  <a:ext uri="{0D108BD9-81ED-4DB2-BD59-A6C34878D82A}">
                    <a16:rowId xmlns:a16="http://schemas.microsoft.com/office/drawing/2014/main" val="3699800086"/>
                  </a:ext>
                </a:extLst>
              </a:tr>
              <a:tr h="683750">
                <a:tc>
                  <a:txBody>
                    <a:bodyPr/>
                    <a:lstStyle/>
                    <a:p>
                      <a:pPr algn="ctr"/>
                      <a:r>
                        <a:rPr lang="en-GB" sz="1300" b="1">
                          <a:effectLst/>
                          <a:latin typeface="Muli Regular"/>
                          <a:cs typeface="Muli Regular"/>
                        </a:rPr>
                        <a:t>Number of instruments connected to data catalogue</a:t>
                      </a:r>
                    </a:p>
                  </a:txBody>
                  <a:tcPr marL="2810" marR="2810" marT="1297" marB="1297" anchor="ctr"/>
                </a:tc>
                <a:tc>
                  <a:txBody>
                    <a:bodyPr/>
                    <a:lstStyle/>
                    <a:p>
                      <a:pPr algn="ctr"/>
                      <a:r>
                        <a:rPr lang="en-GB" sz="1300" b="1" dirty="0">
                          <a:effectLst/>
                          <a:latin typeface="Muli Regular"/>
                          <a:cs typeface="Muli Regular"/>
                        </a:rPr>
                        <a:t>None</a:t>
                      </a:r>
                    </a:p>
                  </a:txBody>
                  <a:tcPr marL="2810" marR="2810" marT="1297" marB="1297" anchor="ctr"/>
                </a:tc>
                <a:tc>
                  <a:txBody>
                    <a:bodyPr/>
                    <a:lstStyle/>
                    <a:p>
                      <a:pPr algn="ctr"/>
                      <a:r>
                        <a:rPr lang="en-GB" sz="1300" b="1" dirty="0">
                          <a:effectLst/>
                          <a:latin typeface="Muli Regular"/>
                          <a:cs typeface="Muli Regular"/>
                        </a:rPr>
                        <a:t>1</a:t>
                      </a:r>
                    </a:p>
                  </a:txBody>
                  <a:tcPr marL="2810" marR="2810" marT="1297" marB="1297" anchor="ctr"/>
                </a:tc>
                <a:tc>
                  <a:txBody>
                    <a:bodyPr/>
                    <a:lstStyle/>
                    <a:p>
                      <a:pPr algn="ctr"/>
                      <a:r>
                        <a:rPr lang="en-GB" sz="1300" b="1">
                          <a:effectLst/>
                          <a:latin typeface="Muli Regular"/>
                          <a:cs typeface="Muli Regular"/>
                        </a:rPr>
                        <a:t>---</a:t>
                      </a:r>
                    </a:p>
                  </a:txBody>
                  <a:tcPr marL="2810" marR="2810" marT="1297" marB="1297" anchor="ctr"/>
                </a:tc>
                <a:tc>
                  <a:txBody>
                    <a:bodyPr/>
                    <a:lstStyle/>
                    <a:p>
                      <a:pPr algn="ctr"/>
                      <a:r>
                        <a:rPr lang="en-GB" sz="1300" b="1">
                          <a:effectLst/>
                          <a:latin typeface="Muli Regular"/>
                          <a:cs typeface="Muli Regular"/>
                        </a:rPr>
                        <a:t>17</a:t>
                      </a:r>
                    </a:p>
                  </a:txBody>
                  <a:tcPr marL="2810" marR="2810" marT="1297" marB="1297" anchor="ctr"/>
                </a:tc>
                <a:tc>
                  <a:txBody>
                    <a:bodyPr/>
                    <a:lstStyle/>
                    <a:p>
                      <a:pPr algn="ctr"/>
                      <a:r>
                        <a:rPr lang="en-GB" sz="1300" b="1">
                          <a:effectLst/>
                          <a:latin typeface="Muli Regular"/>
                          <a:cs typeface="Muli Regular"/>
                        </a:rPr>
                        <a:t>54</a:t>
                      </a:r>
                    </a:p>
                  </a:txBody>
                  <a:tcPr marL="2810" marR="2810" marT="1297" marB="1297" anchor="ctr"/>
                </a:tc>
                <a:tc>
                  <a:txBody>
                    <a:bodyPr/>
                    <a:lstStyle/>
                    <a:p>
                      <a:pPr algn="ctr"/>
                      <a:r>
                        <a:rPr lang="en-GB" sz="1300" b="1" dirty="0">
                          <a:effectLst/>
                          <a:latin typeface="Muli Regular"/>
                          <a:cs typeface="Muli Regular"/>
                        </a:rPr>
                        <a:t>16</a:t>
                      </a:r>
                    </a:p>
                  </a:txBody>
                  <a:tcPr marL="2810" marR="2810" marT="1297" marB="1297" anchor="ctr"/>
                </a:tc>
                <a:extLst>
                  <a:ext uri="{0D108BD9-81ED-4DB2-BD59-A6C34878D82A}">
                    <a16:rowId xmlns:a16="http://schemas.microsoft.com/office/drawing/2014/main" val="3310966781"/>
                  </a:ext>
                </a:extLst>
              </a:tr>
            </a:tbl>
          </a:graphicData>
        </a:graphic>
      </p:graphicFrame>
      <p:sp>
        <p:nvSpPr>
          <p:cNvPr id="5" name="Rectangle 1">
            <a:extLst>
              <a:ext uri="{FF2B5EF4-FFF2-40B4-BE49-F238E27FC236}">
                <a16:creationId xmlns:a16="http://schemas.microsoft.com/office/drawing/2014/main" id="{DAEA2BBE-DDC5-6141-A134-52D6B8B3D583}"/>
              </a:ext>
            </a:extLst>
          </p:cNvPr>
          <p:cNvSpPr>
            <a:spLocks noGrp="1" noChangeArrowheads="1"/>
          </p:cNvSpPr>
          <p:nvPr>
            <p:ph type="body" idx="4294967295"/>
          </p:nvPr>
        </p:nvSpPr>
        <p:spPr bwMode="auto">
          <a:xfrm>
            <a:off x="-314879038" y="1447800"/>
            <a:ext cx="327071038"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586069"/>
                </a:solidFill>
                <a:effectLst/>
                <a:latin typeface="-apple-system"/>
              </a:rPr>
            </a:b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itle 1"/>
          <p:cNvSpPr>
            <a:spLocks noGrp="1"/>
          </p:cNvSpPr>
          <p:nvPr>
            <p:ph type="title" idx="4294967295"/>
          </p:nvPr>
        </p:nvSpPr>
        <p:spPr>
          <a:xfrm>
            <a:off x="1163702" y="6216887"/>
            <a:ext cx="11044237" cy="615950"/>
          </a:xfrm>
        </p:spPr>
        <p:txBody>
          <a:bodyPr/>
          <a:lstStyle/>
          <a:p>
            <a:r>
              <a:rPr lang="en-US" sz="4000" dirty="0">
                <a:solidFill>
                  <a:srgbClr val="A34773"/>
                </a:solidFill>
                <a:latin typeface="Muli Black"/>
                <a:cs typeface="Muli Black"/>
              </a:rPr>
              <a:t>Data catalogue survey</a:t>
            </a:r>
          </a:p>
        </p:txBody>
      </p:sp>
      <p:sp>
        <p:nvSpPr>
          <p:cNvPr id="7" name="Rectangle 6"/>
          <p:cNvSpPr/>
          <p:nvPr/>
        </p:nvSpPr>
        <p:spPr>
          <a:xfrm>
            <a:off x="8229600" y="6150114"/>
            <a:ext cx="1428596" cy="707886"/>
          </a:xfrm>
          <a:prstGeom prst="rect">
            <a:avLst/>
          </a:prstGeom>
        </p:spPr>
        <p:txBody>
          <a:bodyPr wrap="none">
            <a:spAutoFit/>
          </a:bodyPr>
          <a:lstStyle/>
          <a:p>
            <a:r>
              <a:rPr lang="en-US" sz="4000" b="1" dirty="0">
                <a:solidFill>
                  <a:srgbClr val="8064A2"/>
                </a:solidFill>
                <a:latin typeface="Muli Black"/>
                <a:cs typeface="Muli Black"/>
              </a:rPr>
              <a:t>WP3</a:t>
            </a:r>
          </a:p>
        </p:txBody>
      </p:sp>
    </p:spTree>
    <p:extLst>
      <p:ext uri="{BB962C8B-B14F-4D97-AF65-F5344CB8AC3E}">
        <p14:creationId xmlns:p14="http://schemas.microsoft.com/office/powerpoint/2010/main" val="4040439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E7669E9-4AAA-7246-B232-8355793540B0}"/>
              </a:ext>
            </a:extLst>
          </p:cNvPr>
          <p:cNvPicPr>
            <a:picLocks noChangeAspect="1"/>
          </p:cNvPicPr>
          <p:nvPr/>
        </p:nvPicPr>
        <p:blipFill>
          <a:blip r:embed="rId2"/>
          <a:stretch>
            <a:fillRect/>
          </a:stretch>
        </p:blipFill>
        <p:spPr>
          <a:xfrm>
            <a:off x="6400081" y="2478163"/>
            <a:ext cx="5791919" cy="4174552"/>
          </a:xfrm>
          <a:prstGeom prst="rect">
            <a:avLst/>
          </a:prstGeom>
        </p:spPr>
      </p:pic>
      <p:sp>
        <p:nvSpPr>
          <p:cNvPr id="2" name="Title 1">
            <a:extLst>
              <a:ext uri="{FF2B5EF4-FFF2-40B4-BE49-F238E27FC236}">
                <a16:creationId xmlns:a16="http://schemas.microsoft.com/office/drawing/2014/main" id="{71FBC03B-A66B-F847-8C48-3EE5FDFF929D}"/>
              </a:ext>
            </a:extLst>
          </p:cNvPr>
          <p:cNvSpPr>
            <a:spLocks noGrp="1"/>
          </p:cNvSpPr>
          <p:nvPr>
            <p:ph type="title" idx="4294967295"/>
          </p:nvPr>
        </p:nvSpPr>
        <p:spPr>
          <a:xfrm>
            <a:off x="304800" y="0"/>
            <a:ext cx="5861050" cy="614362"/>
          </a:xfrm>
        </p:spPr>
        <p:txBody>
          <a:bodyPr/>
          <a:lstStyle/>
          <a:p>
            <a:r>
              <a:rPr lang="en-GB" sz="4000" dirty="0">
                <a:solidFill>
                  <a:srgbClr val="A34773"/>
                </a:solidFill>
                <a:latin typeface="Muli Black"/>
                <a:cs typeface="Muli Black"/>
              </a:rPr>
              <a:t>Data catalogue progress</a:t>
            </a:r>
          </a:p>
        </p:txBody>
      </p:sp>
      <p:sp>
        <p:nvSpPr>
          <p:cNvPr id="3" name="Text Placeholder 2">
            <a:extLst>
              <a:ext uri="{FF2B5EF4-FFF2-40B4-BE49-F238E27FC236}">
                <a16:creationId xmlns:a16="http://schemas.microsoft.com/office/drawing/2014/main" id="{2B362442-C0C4-774B-A125-C274B07D5DAD}"/>
              </a:ext>
            </a:extLst>
          </p:cNvPr>
          <p:cNvSpPr>
            <a:spLocks noGrp="1"/>
          </p:cNvSpPr>
          <p:nvPr>
            <p:ph type="body" idx="4294967295"/>
          </p:nvPr>
        </p:nvSpPr>
        <p:spPr>
          <a:xfrm>
            <a:off x="304800" y="1371600"/>
            <a:ext cx="6572250" cy="4862512"/>
          </a:xfrm>
        </p:spPr>
        <p:txBody>
          <a:bodyPr/>
          <a:lstStyle/>
          <a:p>
            <a:r>
              <a:rPr lang="en-GB" dirty="0"/>
              <a:t>Fair Data API development</a:t>
            </a:r>
          </a:p>
          <a:p>
            <a:r>
              <a:rPr lang="en-GB" sz="1800" b="0" dirty="0">
                <a:latin typeface="Muli Regular"/>
                <a:cs typeface="Muli Regular"/>
              </a:rPr>
              <a:t>Identified two sides of EOSC Integration:</a:t>
            </a:r>
          </a:p>
          <a:p>
            <a:pPr marL="342900" indent="-342900">
              <a:buFont typeface="Arial" panose="020B0604020202020204" pitchFamily="34" charset="0"/>
              <a:buChar char="•"/>
            </a:pPr>
            <a:r>
              <a:rPr lang="en-GB" sz="1800" b="0" dirty="0">
                <a:latin typeface="Muli Regular"/>
                <a:cs typeface="Muli Regular"/>
              </a:rPr>
              <a:t>Harvesting Data by EOSC Agents and Repos</a:t>
            </a:r>
          </a:p>
          <a:p>
            <a:pPr marL="342900" indent="-342900">
              <a:buFont typeface="Arial" panose="020B0604020202020204" pitchFamily="34" charset="0"/>
              <a:buChar char="•"/>
            </a:pPr>
            <a:r>
              <a:rPr lang="en-GB" sz="1800" b="0" dirty="0">
                <a:latin typeface="Muli Regular"/>
                <a:cs typeface="Muli Regular"/>
              </a:rPr>
              <a:t>FAIR Data Search to be federated </a:t>
            </a:r>
          </a:p>
          <a:p>
            <a:endParaRPr lang="en-GB" sz="1800" b="0" dirty="0">
              <a:latin typeface="Muli Regular"/>
              <a:cs typeface="Muli Regular"/>
            </a:endParaRPr>
          </a:p>
          <a:p>
            <a:r>
              <a:rPr lang="en-GB" sz="1800" b="0" dirty="0">
                <a:latin typeface="Muli Regular"/>
                <a:cs typeface="Muli Regular"/>
              </a:rPr>
              <a:t>Existing catalogues and their capabilities as well as third-party options for implementations have been surveyed. Prototypes are being discussed at a WP3 meeting in Grenoble next week.</a:t>
            </a:r>
          </a:p>
          <a:p>
            <a:endParaRPr lang="en-GB" sz="1600" dirty="0"/>
          </a:p>
          <a:p>
            <a:r>
              <a:rPr lang="en-GB" dirty="0"/>
              <a:t>NeXus Survey for Ontologies</a:t>
            </a:r>
          </a:p>
          <a:p>
            <a:r>
              <a:rPr lang="en-GB" sz="2000" b="0" dirty="0">
                <a:latin typeface="Muli Regular"/>
                <a:cs typeface="Muli Regular"/>
              </a:rPr>
              <a:t>Facility practises and plans around file formats are being shared in sessions with partners. Identified commonalities can be applied everywhere and inform the catalogue search task.</a:t>
            </a:r>
          </a:p>
          <a:p>
            <a:endParaRPr lang="en-GB" sz="2000" b="0" dirty="0"/>
          </a:p>
        </p:txBody>
      </p:sp>
      <p:pic>
        <p:nvPicPr>
          <p:cNvPr id="31" name="Picture 30">
            <a:extLst>
              <a:ext uri="{FF2B5EF4-FFF2-40B4-BE49-F238E27FC236}">
                <a16:creationId xmlns:a16="http://schemas.microsoft.com/office/drawing/2014/main" id="{AE6FD2F5-9CCF-9144-9E48-29A181E83E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591800" y="2762886"/>
            <a:ext cx="1294681" cy="1219200"/>
          </a:xfrm>
          <a:prstGeom prst="rect">
            <a:avLst/>
          </a:prstGeom>
        </p:spPr>
      </p:pic>
      <p:pic>
        <p:nvPicPr>
          <p:cNvPr id="34" name="Picture 33">
            <a:extLst>
              <a:ext uri="{FF2B5EF4-FFF2-40B4-BE49-F238E27FC236}">
                <a16:creationId xmlns:a16="http://schemas.microsoft.com/office/drawing/2014/main" id="{E275EC46-A813-7F4F-B1E7-7447F3AEB2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0081" y="0"/>
            <a:ext cx="5791919" cy="2478163"/>
          </a:xfrm>
          <a:prstGeom prst="rect">
            <a:avLst/>
          </a:prstGeom>
        </p:spPr>
      </p:pic>
      <p:sp>
        <p:nvSpPr>
          <p:cNvPr id="4" name="Rectangle 3"/>
          <p:cNvSpPr/>
          <p:nvPr/>
        </p:nvSpPr>
        <p:spPr>
          <a:xfrm>
            <a:off x="228600" y="5867400"/>
            <a:ext cx="7680885" cy="400110"/>
          </a:xfrm>
          <a:prstGeom prst="rect">
            <a:avLst/>
          </a:prstGeom>
        </p:spPr>
        <p:txBody>
          <a:bodyPr wrap="square">
            <a:spAutoFit/>
          </a:bodyPr>
          <a:lstStyle/>
          <a:p>
            <a:pPr lvl="0"/>
            <a:r>
              <a:rPr lang="en-GB" sz="2000" b="1" kern="0" dirty="0">
                <a:solidFill>
                  <a:srgbClr val="A34773"/>
                </a:solidFill>
                <a:latin typeface="Muli" pitchFamily="2" charset="77"/>
                <a:cs typeface="Arial"/>
              </a:rPr>
              <a:t>Both Tasks link well with </a:t>
            </a:r>
            <a:r>
              <a:rPr lang="en-GB" sz="2000" b="1" kern="0" dirty="0" err="1">
                <a:solidFill>
                  <a:srgbClr val="A34773"/>
                </a:solidFill>
                <a:latin typeface="Muli" pitchFamily="2" charset="77"/>
                <a:cs typeface="Arial"/>
              </a:rPr>
              <a:t>ExPaNDS</a:t>
            </a:r>
            <a:r>
              <a:rPr lang="en-GB" sz="2000" b="1" kern="0" dirty="0">
                <a:solidFill>
                  <a:srgbClr val="A34773"/>
                </a:solidFill>
                <a:latin typeface="Muli" pitchFamily="2" charset="77"/>
                <a:cs typeface="Arial"/>
              </a:rPr>
              <a:t> WP3 – Alun’s talk.</a:t>
            </a:r>
            <a:endParaRPr lang="en-GB" sz="2000" kern="0" dirty="0">
              <a:solidFill>
                <a:srgbClr val="A34773"/>
              </a:solidFill>
              <a:latin typeface="Muli" pitchFamily="2" charset="77"/>
              <a:cs typeface="Arial"/>
            </a:endParaRPr>
          </a:p>
        </p:txBody>
      </p:sp>
      <p:sp>
        <p:nvSpPr>
          <p:cNvPr id="8" name="Rectangle 7"/>
          <p:cNvSpPr/>
          <p:nvPr/>
        </p:nvSpPr>
        <p:spPr>
          <a:xfrm>
            <a:off x="11010266" y="0"/>
            <a:ext cx="1181734" cy="707886"/>
          </a:xfrm>
          <a:prstGeom prst="rect">
            <a:avLst/>
          </a:prstGeom>
        </p:spPr>
        <p:txBody>
          <a:bodyPr wrap="none">
            <a:spAutoFit/>
          </a:bodyPr>
          <a:lstStyle/>
          <a:p>
            <a:r>
              <a:rPr lang="en-US" sz="4000" b="1" dirty="0">
                <a:solidFill>
                  <a:srgbClr val="8064A2"/>
                </a:solidFill>
              </a:rPr>
              <a:t>WP3</a:t>
            </a:r>
          </a:p>
        </p:txBody>
      </p:sp>
      <p:grpSp>
        <p:nvGrpSpPr>
          <p:cNvPr id="9" name="Group 8"/>
          <p:cNvGrpSpPr/>
          <p:nvPr/>
        </p:nvGrpSpPr>
        <p:grpSpPr>
          <a:xfrm>
            <a:off x="1676400" y="6324600"/>
            <a:ext cx="7691437" cy="345440"/>
            <a:chOff x="1681163" y="6228257"/>
            <a:chExt cx="7691437" cy="345440"/>
          </a:xfrm>
        </p:grpSpPr>
        <p:sp>
          <p:nvSpPr>
            <p:cNvPr id="10"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1"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2"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3" name="object 19"/>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14"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1"/>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16"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7" name="object 23"/>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18"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9" name="object 25"/>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20"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915990109"/>
      </p:ext>
    </p:extLst>
  </p:cSld>
  <p:clrMapOvr>
    <a:masterClrMapping/>
  </p:clrMapOvr>
</p:sld>
</file>

<file path=ppt/theme/theme1.xml><?xml version="1.0" encoding="utf-8"?>
<a:theme xmlns:a="http://schemas.openxmlformats.org/drawingml/2006/main" name="Office Theme">
  <a:themeElements>
    <a:clrScheme name="Personalizzati 5">
      <a:dk1>
        <a:srgbClr val="404140"/>
      </a:dk1>
      <a:lt1>
        <a:srgbClr val="FFFFFF"/>
      </a:lt1>
      <a:dk2>
        <a:srgbClr val="1F497D"/>
      </a:dk2>
      <a:lt2>
        <a:srgbClr val="D6D7D6"/>
      </a:lt2>
      <a:accent1>
        <a:srgbClr val="666EAE"/>
      </a:accent1>
      <a:accent2>
        <a:srgbClr val="A34773"/>
      </a:accent2>
      <a:accent3>
        <a:srgbClr val="9BBB59"/>
      </a:accent3>
      <a:accent4>
        <a:srgbClr val="8064A2"/>
      </a:accent4>
      <a:accent5>
        <a:srgbClr val="95B8E3"/>
      </a:accent5>
      <a:accent6>
        <a:srgbClr val="F79646"/>
      </a:accent6>
      <a:hlink>
        <a:srgbClr val="0000FF"/>
      </a:hlink>
      <a:folHlink>
        <a:srgbClr val="A3477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Personalizzati 5">
      <a:dk1>
        <a:srgbClr val="404140"/>
      </a:dk1>
      <a:lt1>
        <a:srgbClr val="FFFFFF"/>
      </a:lt1>
      <a:dk2>
        <a:srgbClr val="1F497D"/>
      </a:dk2>
      <a:lt2>
        <a:srgbClr val="D6D7D6"/>
      </a:lt2>
      <a:accent1>
        <a:srgbClr val="666EAE"/>
      </a:accent1>
      <a:accent2>
        <a:srgbClr val="A34773"/>
      </a:accent2>
      <a:accent3>
        <a:srgbClr val="9BBB59"/>
      </a:accent3>
      <a:accent4>
        <a:srgbClr val="8064A2"/>
      </a:accent4>
      <a:accent5>
        <a:srgbClr val="95B8E3"/>
      </a:accent5>
      <a:accent6>
        <a:srgbClr val="F79646"/>
      </a:accent6>
      <a:hlink>
        <a:srgbClr val="0000FF"/>
      </a:hlink>
      <a:folHlink>
        <a:srgbClr val="A3477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TotalTime>
  <Words>3259</Words>
  <Application>Microsoft Macintosh PowerPoint</Application>
  <PresentationFormat>Widescreen</PresentationFormat>
  <Paragraphs>597</Paragraphs>
  <Slides>36</Slides>
  <Notes>6</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36</vt:i4>
      </vt:variant>
    </vt:vector>
  </HeadingPairs>
  <TitlesOfParts>
    <vt:vector size="47" baseType="lpstr">
      <vt:lpstr>-apple-system</vt:lpstr>
      <vt:lpstr>Arial</vt:lpstr>
      <vt:lpstr>Calibri</vt:lpstr>
      <vt:lpstr>Courier New</vt:lpstr>
      <vt:lpstr>Muli</vt:lpstr>
      <vt:lpstr>Muli Black</vt:lpstr>
      <vt:lpstr>Muli Light</vt:lpstr>
      <vt:lpstr>Muli Regular</vt:lpstr>
      <vt:lpstr>Wingdings</vt:lpstr>
      <vt:lpstr>Office Theme</vt:lpstr>
      <vt:lpstr>1_Office Theme</vt:lpstr>
      <vt:lpstr>PaNOSC Overview</vt:lpstr>
      <vt:lpstr>PaNOSC factsheet</vt:lpstr>
      <vt:lpstr>PaNOSC goals</vt:lpstr>
      <vt:lpstr>Data management enables</vt:lpstr>
      <vt:lpstr>PaNOSC and ExPaNDS are part of a process</vt:lpstr>
      <vt:lpstr>Presentazione standard di PowerPoint</vt:lpstr>
      <vt:lpstr>Link raw data to PDBe  </vt:lpstr>
      <vt:lpstr>Data catalogue survey</vt:lpstr>
      <vt:lpstr>Data catalogue progress</vt:lpstr>
      <vt:lpstr>PaNOSC has 6 data catalogues with different APIs + UIs</vt:lpstr>
      <vt:lpstr>PaNOSC common API across all sites</vt:lpstr>
      <vt:lpstr>Presentazione standard di PowerPoint</vt:lpstr>
      <vt:lpstr>Presentazione standard di PowerPoint</vt:lpstr>
      <vt:lpstr>Simulation services - ViNYL</vt:lpstr>
      <vt:lpstr>Simulation services - ViNYL</vt:lpstr>
      <vt:lpstr>McStasScript</vt:lpstr>
      <vt:lpstr>EOSC Integration – AAI i.e user identity</vt:lpstr>
      <vt:lpstr>Presentazione standard di PowerPoint</vt:lpstr>
      <vt:lpstr>EOSC Integration – Data transfer</vt:lpstr>
      <vt:lpstr>Sustainability</vt:lpstr>
      <vt:lpstr>PUMA publication metrics</vt:lpstr>
      <vt:lpstr>Presentazione standard di PowerPoint</vt:lpstr>
      <vt:lpstr>e-learning</vt:lpstr>
      <vt:lpstr>Internal communications</vt:lpstr>
      <vt:lpstr>Presentazione standard di PowerPoint</vt:lpstr>
      <vt:lpstr>Attended events</vt:lpstr>
      <vt:lpstr>Organized events</vt:lpstr>
      <vt:lpstr>Presentazione standard di PowerPoint</vt:lpstr>
      <vt:lpstr>Presentazione standard di PowerPoint</vt:lpstr>
      <vt:lpstr>Presentazione standard di PowerPoint</vt:lpstr>
      <vt:lpstr>Presentazione standard di PowerPoint</vt:lpstr>
      <vt:lpstr>Presentazione standard di PowerPoint</vt:lpstr>
      <vt:lpstr>Our Vision – a PaN scientific commons</vt:lpstr>
      <vt:lpstr>How to avoid this …</vt:lpstr>
      <vt:lpstr>PaNOSC’s Developments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on one or more lines</dc:title>
  <dc:creator>GOETZ Andrew</dc:creator>
  <cp:lastModifiedBy>Nicoletta Carboni</cp:lastModifiedBy>
  <cp:revision>150</cp:revision>
  <dcterms:created xsi:type="dcterms:W3CDTF">2019-04-23T08:59:57Z</dcterms:created>
  <dcterms:modified xsi:type="dcterms:W3CDTF">2022-01-31T13:14:25Z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2019-04-19T00:00:00Z</vt:filetime>
  </property>
  <property fmtid="{D5CDD505-2E9C-101B-9397-08002B2CF9AE}" pid="3" name="Creator">
    <vt:lpwstr>Adobe InDesign CC 14.0 (Macintosh)</vt:lpwstr>
  </property>
  <property fmtid="{D5CDD505-2E9C-101B-9397-08002B2CF9AE}" pid="4" name="LastSaved">
    <vt:filetime>2019-04-23T00:00:00Z</vt:filetime>
  </property>
</Properties>
</file>